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43" r:id="rId3"/>
    <p:sldId id="370" r:id="rId4"/>
    <p:sldId id="362" r:id="rId5"/>
    <p:sldId id="364" r:id="rId6"/>
    <p:sldId id="365" r:id="rId7"/>
    <p:sldId id="366" r:id="rId8"/>
    <p:sldId id="367" r:id="rId9"/>
    <p:sldId id="368" r:id="rId10"/>
    <p:sldId id="371" r:id="rId11"/>
    <p:sldId id="265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258" r:id="rId28"/>
    <p:sldId id="369" r:id="rId29"/>
    <p:sldId id="267" r:id="rId30"/>
    <p:sldId id="268" r:id="rId31"/>
    <p:sldId id="269" r:id="rId32"/>
    <p:sldId id="270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1" r:id="rId42"/>
    <p:sldId id="282" r:id="rId43"/>
    <p:sldId id="283" r:id="rId44"/>
    <p:sldId id="284" r:id="rId45"/>
    <p:sldId id="286" r:id="rId46"/>
    <p:sldId id="287" r:id="rId47"/>
    <p:sldId id="288" r:id="rId48"/>
    <p:sldId id="289" r:id="rId49"/>
    <p:sldId id="2522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6B8"/>
    <a:srgbClr val="00AFEF"/>
    <a:srgbClr val="8397AF"/>
    <a:srgbClr val="5A7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40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97908"/>
            <a:ext cx="12191999" cy="226009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296" y="4981955"/>
            <a:ext cx="7125284" cy="187604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416" y="5824728"/>
            <a:ext cx="4788407" cy="39336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899160" y="1647444"/>
            <a:ext cx="5020310" cy="4200525"/>
          </a:xfrm>
          <a:custGeom>
            <a:avLst/>
            <a:gdLst/>
            <a:ahLst/>
            <a:cxnLst/>
            <a:rect l="l" t="t" r="r" b="b"/>
            <a:pathLst>
              <a:path w="5020310" h="4200525">
                <a:moveTo>
                  <a:pt x="5020056" y="0"/>
                </a:moveTo>
                <a:lnTo>
                  <a:pt x="0" y="0"/>
                </a:lnTo>
                <a:lnTo>
                  <a:pt x="0" y="4200144"/>
                </a:lnTo>
                <a:lnTo>
                  <a:pt x="5020056" y="4200144"/>
                </a:lnTo>
                <a:lnTo>
                  <a:pt x="5020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9160" y="1647444"/>
            <a:ext cx="5020310" cy="4200525"/>
          </a:xfrm>
          <a:custGeom>
            <a:avLst/>
            <a:gdLst/>
            <a:ahLst/>
            <a:cxnLst/>
            <a:rect l="l" t="t" r="r" b="b"/>
            <a:pathLst>
              <a:path w="5020310" h="4200525">
                <a:moveTo>
                  <a:pt x="0" y="0"/>
                </a:moveTo>
                <a:lnTo>
                  <a:pt x="5020056" y="0"/>
                </a:lnTo>
                <a:lnTo>
                  <a:pt x="5020056" y="4200144"/>
                </a:lnTo>
                <a:lnTo>
                  <a:pt x="0" y="420014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2248" y="1347216"/>
            <a:ext cx="1298726" cy="30641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067" y="1409700"/>
            <a:ext cx="1778899" cy="242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2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2838"/>
            <a:ext cx="640016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46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er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um.net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embed/He0w6sPWId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12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jpg"/><Relationship Id="rId5" Type="http://schemas.openxmlformats.org/officeDocument/2006/relationships/image" Target="../media/image64.png"/><Relationship Id="rId10" Type="http://schemas.openxmlformats.org/officeDocument/2006/relationships/image" Target="../media/image69.jpg"/><Relationship Id="rId4" Type="http://schemas.openxmlformats.org/officeDocument/2006/relationships/image" Target="../media/image63.png"/><Relationship Id="rId9" Type="http://schemas.openxmlformats.org/officeDocument/2006/relationships/image" Target="../media/image6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053F23F9-B194-F6B2-AE54-16E0407FFA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1CAEC6B-5992-B3A9-5717-0BFE6866F6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1636" y="0"/>
            <a:ext cx="2150364" cy="68579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09801E-1425-DF4F-C9FE-A0EE9504EF2D}"/>
              </a:ext>
            </a:extLst>
          </p:cNvPr>
          <p:cNvGrpSpPr/>
          <p:nvPr/>
        </p:nvGrpSpPr>
        <p:grpSpPr>
          <a:xfrm>
            <a:off x="7238782" y="4169664"/>
            <a:ext cx="4712195" cy="2522219"/>
            <a:chOff x="5420868" y="3788664"/>
            <a:chExt cx="4712195" cy="252221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1FB610D-8333-0853-0DFE-C0E246506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0868" y="5036832"/>
              <a:ext cx="4712195" cy="1274051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A382E89D-96CA-80FB-189D-F02E3C31FE2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489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42071-87BA-DA05-812D-F443E78C14D6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5158A-2DD1-2B8A-A40F-64FC8B9B168F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HTML5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9A6B0-E4CD-C6DE-5B6A-90DABDE1AD0B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008.</a:t>
            </a:r>
            <a:r>
              <a:rPr lang="ko-KR" alt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레이아웃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5526C-B717-2EC3-B706-DEFCBD8BA9FB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6523DF-1CA6-B4A8-45B9-7878EE1587FA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4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시멘틱테그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8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84BE42-7FAC-0153-BD7E-9C02F18B977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2C1BB-6AA7-CA61-ABA4-CD3F57BBCD98}"/>
              </a:ext>
            </a:extLst>
          </p:cNvPr>
          <p:cNvSpPr txBox="1"/>
          <p:nvPr/>
        </p:nvSpPr>
        <p:spPr>
          <a:xfrm>
            <a:off x="505118" y="1532161"/>
            <a:ext cx="802769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&lt;header&gt;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중앙에는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&lt;main&gt;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또는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&lt;section&gt;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&lt;footer&gt;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사용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5165F-B703-9924-DF29-EAC0EF58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3074703"/>
            <a:ext cx="7921626" cy="3211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4FD4B-E25B-63D4-B2A9-75D40C033373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622890-CD18-E819-10C1-465F1F53C696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DEC42B-987B-55B8-1F63-938371B824D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C7CEC-5192-579C-4A4C-7A9FB7C0921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C34F5-6294-57A3-C834-D4850FCEC92A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25BD4-DAF8-901D-6917-BE577AFDDA5B}"/>
              </a:ext>
            </a:extLst>
          </p:cNvPr>
          <p:cNvSpPr txBox="1"/>
          <p:nvPr/>
        </p:nvSpPr>
        <p:spPr>
          <a:xfrm>
            <a:off x="505118" y="1532161"/>
            <a:ext cx="8027695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&lt;header&gt;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&lt;nav&gt;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&lt;header&gt;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&lt;h1&gt; ~ &lt;h6&gt;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사용하여 회사 이름이나 슬로건을 입력하고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&lt;img&gt;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사용하여 회사 로고를 삽입하거나 페이지 전환을 위한 메뉴 버튼을 작성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&lt;nav&gt;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안에는 버튼을 만들 때 사용하는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&lt;ul&gt;, &lt;li&gt;, &lt;a&gt;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입력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5C4E7-244B-6660-A256-87E5D9DD3854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0FBFC8-046E-F999-C92F-A5B134EB1C7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631D-87D5-5FD6-49DD-484E2D23680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E7935-B3C8-86C5-D6E8-2F757228B32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6767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0A7C7-3A83-AC04-96E2-2D74D103199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24BAF873-390A-0295-1451-FC1EB804D590}"/>
              </a:ext>
            </a:extLst>
          </p:cNvPr>
          <p:cNvSpPr/>
          <p:nvPr/>
        </p:nvSpPr>
        <p:spPr>
          <a:xfrm>
            <a:off x="639410" y="1499107"/>
            <a:ext cx="7921625" cy="5054094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&lt;!DOCTYPE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&lt;meta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charset=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"UTF-8"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&lt;meta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"description"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"Web Tutorial"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&lt;meta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"keywords"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"HTML, CSS"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&lt;meta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"author"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inkwon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&lt;title&gt;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기초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&lt;/title&gt;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&lt;header&gt;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&lt;h1&gt;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"logo.jpg"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alt=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길벗 출판사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&lt;/h1&gt;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2960D-84AA-BB40-0C01-A619B37BF615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3F0F68-E074-26B9-F6EB-C4D63FF4C0BC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2C8F93-79CB-7DFF-0CDA-67417F5B068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F131C-F7E8-4325-D206-3DBC2F4FF5A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46806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80FBF3C7-C1D8-AB09-082D-A71FBA8ED536}"/>
              </a:ext>
            </a:extLst>
          </p:cNvPr>
          <p:cNvSpPr/>
          <p:nvPr/>
        </p:nvSpPr>
        <p:spPr>
          <a:xfrm flipV="1">
            <a:off x="611188" y="1701492"/>
            <a:ext cx="6433079" cy="2809548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en-US" altLang="ko-KR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6">
            <a:extLst>
              <a:ext uri="{FF2B5EF4-FFF2-40B4-BE49-F238E27FC236}">
                <a16:creationId xmlns:a16="http://schemas.microsoft.com/office/drawing/2014/main" id="{300FA049-4C80-8214-1DAE-D7C711ADCAAE}"/>
              </a:ext>
            </a:extLst>
          </p:cNvPr>
          <p:cNvSpPr/>
          <p:nvPr/>
        </p:nvSpPr>
        <p:spPr>
          <a:xfrm>
            <a:off x="664528" y="1404312"/>
            <a:ext cx="6379739" cy="3335328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&lt;ul&gt;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&lt;/ul&gt;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&lt;/nav&gt;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&lt;/header&gt;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&lt;/html&gt;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258AA-168C-E37E-710E-17F251206696}"/>
              </a:ext>
            </a:extLst>
          </p:cNvPr>
          <p:cNvSpPr txBox="1"/>
          <p:nvPr/>
        </p:nvSpPr>
        <p:spPr>
          <a:xfrm>
            <a:off x="7246514" y="1160822"/>
            <a:ext cx="28488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9013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tabLst>
                <a:tab pos="92075" algn="l"/>
              </a:tabLst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&lt;header&gt;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&lt;nav&gt;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746DAF-ABDA-DB20-3BF2-800BE178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89" y="1472892"/>
            <a:ext cx="1195928" cy="17109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57A2F-631F-5800-0D02-BB4AF12C03B4}"/>
              </a:ext>
            </a:extLst>
          </p:cNvPr>
          <p:cNvSpPr txBox="1"/>
          <p:nvPr/>
        </p:nvSpPr>
        <p:spPr>
          <a:xfrm>
            <a:off x="10773634" y="2883098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4E0E8-3B5D-5410-8F61-A8FB5349C272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C7208A-DEB2-4694-C781-2DBF872D516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17DB1F-0664-B30A-933F-5EC56D89FE3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1B505-2695-7226-5708-1FD94D073E42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791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7D02C-5AFA-FF7B-7E9B-8944EAE2613B}"/>
              </a:ext>
            </a:extLst>
          </p:cNvPr>
          <p:cNvSpPr txBox="1"/>
          <p:nvPr/>
        </p:nvSpPr>
        <p:spPr>
          <a:xfrm>
            <a:off x="505118" y="1532161"/>
            <a:ext cx="802769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&lt;section&gt;, &lt;article&gt;, &lt;aside&gt;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&lt;section&gt;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태그는 웹 사이트 영역을 설정할 때 사용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&lt;article&gt;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태그는 웹 사이트 주요 내용이 담기는 공간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&lt;aside&gt;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태그는 본문 내용과 연관성이 적은 내용이 담기는 공간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039A8-D5E9-D53E-5B6F-1927BB347151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166B7C-AB79-6EC3-6741-365853FC7E2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EE3830-CA85-4990-B868-95CC550438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5F9EF-E043-26E2-B783-FEA1A06236EC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0002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8CDE586-9138-1792-1B48-EF8AAD957D60}"/>
              </a:ext>
            </a:extLst>
          </p:cNvPr>
          <p:cNvSpPr/>
          <p:nvPr/>
        </p:nvSpPr>
        <p:spPr>
          <a:xfrm>
            <a:off x="441853" y="1288168"/>
            <a:ext cx="4890453" cy="5058727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&lt;h2&gt;SERVICES&lt;/h2&gt;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주요 내용과 연관성이 적은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담는 공간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&lt;h3&gt;E-Commerce&lt;/h3&gt;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주요 내용과 연관성이 적은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담는 공간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A070F-BEA1-A63B-03D3-85C51374AB4B}"/>
              </a:ext>
            </a:extLst>
          </p:cNvPr>
          <p:cNvSpPr txBox="1"/>
          <p:nvPr/>
        </p:nvSpPr>
        <p:spPr>
          <a:xfrm>
            <a:off x="5417713" y="1106613"/>
            <a:ext cx="28488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9013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tabLst>
                <a:tab pos="92075" algn="l"/>
              </a:tabLst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&lt;section&gt;, &lt;article&gt;, 	&lt;aside&gt;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실행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8B37D-603E-1E8A-D23C-08896AD88C66}"/>
              </a:ext>
            </a:extLst>
          </p:cNvPr>
          <p:cNvSpPr txBox="1"/>
          <p:nvPr/>
        </p:nvSpPr>
        <p:spPr>
          <a:xfrm>
            <a:off x="5504408" y="353001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2311B-3A55-0793-E220-282DE9ED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9" y="1989996"/>
            <a:ext cx="2699472" cy="14728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D91129-6EBC-17E3-A0F4-7C0B274614B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42CDB3-8447-E3CC-0BDB-8C39A814248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F4F06-66E9-8154-9E03-002329FCC19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32147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89328-8F0E-638D-6D10-0E0E97887EE7}"/>
              </a:ext>
            </a:extLst>
          </p:cNvPr>
          <p:cNvSpPr txBox="1"/>
          <p:nvPr/>
        </p:nvSpPr>
        <p:spPr>
          <a:xfrm>
            <a:off x="505118" y="1532161"/>
            <a:ext cx="802769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tabLst>
                <a:tab pos="92075" algn="l"/>
                <a:tab pos="360363" algn="l"/>
              </a:tabLst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&lt;section&gt;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웹 표준에 맞게 사용하려면 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&lt;section&gt;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 반드시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&lt;h2&gt; ~ &lt;h6&gt;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중 하나는 있어야 함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BC44B-00A4-D787-36E2-F776D5BA1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492489"/>
            <a:ext cx="7924800" cy="39661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BCC42B-9A0F-9DD6-2CF4-F0865B458B83}"/>
              </a:ext>
            </a:extLst>
          </p:cNvPr>
          <p:cNvSpPr/>
          <p:nvPr/>
        </p:nvSpPr>
        <p:spPr>
          <a:xfrm>
            <a:off x="5275444" y="3695484"/>
            <a:ext cx="2984636" cy="1560186"/>
          </a:xfrm>
          <a:prstGeom prst="rect">
            <a:avLst/>
          </a:prstGeom>
          <a:solidFill>
            <a:schemeClr val="bg1"/>
          </a:solidFill>
          <a:ln w="9525">
            <a:solidFill>
              <a:srgbClr val="2D8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&lt;section&gt;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 </a:t>
            </a:r>
            <a:b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&lt;h2&gt; ~ &lt;h6&gt;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태그가 없으면 </a:t>
            </a:r>
            <a:b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표준을 검사하는 도구인 </a:t>
            </a:r>
            <a:r>
              <a:rPr lang="en-US" altLang="ko-KR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Validator</a:t>
            </a:r>
            <a:r>
              <a:rPr lang="ko-KR" altLang="en-US"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8F8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경고 문구가 나타남</a:t>
            </a:r>
            <a:endParaRPr lang="en-US" altLang="ko-KR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8F8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9E75B56-F298-8742-1F00-5EACE6E2493E}"/>
              </a:ext>
            </a:extLst>
          </p:cNvPr>
          <p:cNvSpPr/>
          <p:nvPr/>
        </p:nvSpPr>
        <p:spPr>
          <a:xfrm flipV="1">
            <a:off x="5800211" y="5325839"/>
            <a:ext cx="1935102" cy="682936"/>
          </a:xfrm>
          <a:prstGeom prst="downArrow">
            <a:avLst>
              <a:gd name="adj1" fmla="val 71025"/>
              <a:gd name="adj2" fmla="val 50000"/>
            </a:avLst>
          </a:prstGeom>
          <a:gradFill flip="none" rotWithShape="1">
            <a:gsLst>
              <a:gs pos="51000">
                <a:schemeClr val="bg1">
                  <a:lumMod val="7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09063-647E-FCB2-CE5D-28CFA44F3245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784590-418C-4038-0771-B03C63DCF03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8EDB37-D532-386B-57FC-7E9195E505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FC5E1-7CB1-D16B-498D-4D3A8770683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6513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DE17D-7432-4CBD-CA18-F0176C2F5814}"/>
              </a:ext>
            </a:extLst>
          </p:cNvPr>
          <p:cNvSpPr txBox="1"/>
          <p:nvPr/>
        </p:nvSpPr>
        <p:spPr>
          <a:xfrm>
            <a:off x="505118" y="1532161"/>
            <a:ext cx="8027695" cy="220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92075" algn="l"/>
                <a:tab pos="360363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&lt;article&gt;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신문 기사의 본문 영역처럼 웹 사이트의 실제 내용을 담는 공간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&lt;article&gt;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 있는 내용은 다른 곳에서 재사용 가능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&lt;section&gt;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태그와 마찬가지로 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&lt;article&gt;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안에는 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&lt;h2&gt; ~ &lt;h6&gt;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중 하나가 있어야 함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C07B5-F94C-166A-B7BA-32F2FF32696F}"/>
              </a:ext>
            </a:extLst>
          </p:cNvPr>
          <p:cNvSpPr txBox="1"/>
          <p:nvPr/>
        </p:nvSpPr>
        <p:spPr>
          <a:xfrm>
            <a:off x="505118" y="4013540"/>
            <a:ext cx="802769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4382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92075" algn="l"/>
                <a:tab pos="360363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&lt;aside&gt;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웹 사이트의 왼쪽 또는 오른쪽 가장자리에 정보를 담는 공간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보통은 배너나 관련 상품처럼 웹 사이트 본문 내용과 직접적으로 관련이 적은 내용을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담는다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C7DF8-B16D-D4A3-3E26-F5070D747E73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5AC25-A483-96EA-DDBE-20864435EF6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A92BD7-8161-28CB-AF8C-16610E46DAD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0F4BD-6016-5A16-83AB-B470CB1E36D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983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E745-DEDD-A200-46B9-3C37A64DBD67}"/>
              </a:ext>
            </a:extLst>
          </p:cNvPr>
          <p:cNvSpPr txBox="1"/>
          <p:nvPr/>
        </p:nvSpPr>
        <p:spPr>
          <a:xfrm>
            <a:off x="499474" y="1441181"/>
            <a:ext cx="802769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&lt;main&gt; 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웹 사이트의 본문 내용 전체를 감쌀 때 사용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사이드 바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내비게이션 링크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저작권 정보에 있는 내용을 입력할 수 있다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익스플로러에서는 지원하지 않으므로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role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속성을 추가해서 따로 지정해야 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642F47-1A1B-52AA-3C09-D59AA4437DD6}"/>
              </a:ext>
            </a:extLst>
          </p:cNvPr>
          <p:cNvSpPr/>
          <p:nvPr/>
        </p:nvSpPr>
        <p:spPr>
          <a:xfrm>
            <a:off x="955498" y="3183529"/>
            <a:ext cx="5017453" cy="3154220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&lt;!- -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익스플로러를 지원할 수 있도록 </a:t>
            </a:r>
            <a:b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&lt;main&gt;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사용할 때는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role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 꼭 입력하자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-- 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&lt;main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role=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"main"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&lt;h2&gt;Portfolio&lt;/h2&gt;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&lt;h3&gt;Project One&lt;/h3&gt;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&lt;/main&gt;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A2EE5F-FA50-3ECC-A50B-8900524CF58C}"/>
              </a:ext>
            </a:extLst>
          </p:cNvPr>
          <p:cNvGrpSpPr/>
          <p:nvPr/>
        </p:nvGrpSpPr>
        <p:grpSpPr>
          <a:xfrm>
            <a:off x="6314046" y="2974979"/>
            <a:ext cx="2848848" cy="2246951"/>
            <a:chOff x="5977355" y="3261030"/>
            <a:chExt cx="2848848" cy="22469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EA3FC9-46F5-4E11-9FF0-ADA482DFA9AC}"/>
                </a:ext>
              </a:extLst>
            </p:cNvPr>
            <p:cNvSpPr txBox="1"/>
            <p:nvPr/>
          </p:nvSpPr>
          <p:spPr>
            <a:xfrm>
              <a:off x="5977355" y="3261030"/>
              <a:ext cx="2848848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89013">
                <a:lnSpc>
                  <a:spcPct val="150000"/>
                </a:lnSpc>
                <a:spcBef>
                  <a:spcPts val="600"/>
                </a:spcBef>
                <a:buClr>
                  <a:srgbClr val="7C68AD"/>
                </a:buClr>
                <a:tabLst>
                  <a:tab pos="92075" algn="l"/>
                </a:tabLst>
              </a:pPr>
              <a:r>
                <a:rPr lang="en-US" altLang="ko-KR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&lt;main&gt; </a:t>
              </a:r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태그 실행 결과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85AC2-9D81-7A4E-F063-2EA1ACA0A6F2}"/>
                </a:ext>
              </a:extLst>
            </p:cNvPr>
            <p:cNvSpPr txBox="1"/>
            <p:nvPr/>
          </p:nvSpPr>
          <p:spPr>
            <a:xfrm>
              <a:off x="5977355" y="5138649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 </a:t>
              </a:r>
              <a:r>
                <a:rPr lang="en-US" altLang="ko-KR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3-8</a:t>
              </a:r>
              <a:endPara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B11E16-B8D7-94B9-2A3C-7BDB0182D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7355" y="3728915"/>
              <a:ext cx="1625400" cy="140973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5704C5A-7181-06C7-E90C-FC16AB036475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556D7-1285-3DFB-6F79-33C9FEDB6A5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EC9ADB-D19D-512B-6A5B-FD73E4F7AB0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37DC7-BB42-5A9B-1B76-5A90A0C6263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6832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영역테그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026FF-11F6-7C91-93B0-83857F25388B}"/>
              </a:ext>
            </a:extLst>
          </p:cNvPr>
          <p:cNvSpPr txBox="1"/>
          <p:nvPr/>
        </p:nvSpPr>
        <p:spPr>
          <a:xfrm>
            <a:off x="505118" y="1636070"/>
            <a:ext cx="802769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&lt;footer&gt;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웹 사이트 하단에 들어가는 정보를 담는 공간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사업자등록번호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주소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저작권 표시 등 해당 웹 사이트를 관리하는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회사 정보를 입력할 때 사용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67386CF-936C-3EC5-046A-48F5DC979F2F}"/>
              </a:ext>
            </a:extLst>
          </p:cNvPr>
          <p:cNvSpPr/>
          <p:nvPr/>
        </p:nvSpPr>
        <p:spPr>
          <a:xfrm>
            <a:off x="611187" y="3802538"/>
            <a:ext cx="5017453" cy="2224580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Ins="0" bIns="36000" rtlCol="0" anchor="ctr"/>
          <a:lstStyle/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footer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주소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다길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20&lt;/p&gt;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연락처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02-123-4567&lt;/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modo@xxx.com&lt;/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OOO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소유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footer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603B85-2113-35E8-D0D3-3B1E1B271380}"/>
              </a:ext>
            </a:extLst>
          </p:cNvPr>
          <p:cNvGrpSpPr/>
          <p:nvPr/>
        </p:nvGrpSpPr>
        <p:grpSpPr>
          <a:xfrm>
            <a:off x="5955263" y="3573708"/>
            <a:ext cx="2878560" cy="1994043"/>
            <a:chOff x="5955263" y="3573708"/>
            <a:chExt cx="2878560" cy="199404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929E75B-B5A9-9416-B851-478B473EFA4C}"/>
                </a:ext>
              </a:extLst>
            </p:cNvPr>
            <p:cNvGrpSpPr/>
            <p:nvPr/>
          </p:nvGrpSpPr>
          <p:grpSpPr>
            <a:xfrm>
              <a:off x="5955263" y="3573708"/>
              <a:ext cx="2878560" cy="1994043"/>
              <a:chOff x="5947643" y="3261030"/>
              <a:chExt cx="2878560" cy="199404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B5A89-6146-B227-2D9D-D6A689614FBA}"/>
                  </a:ext>
                </a:extLst>
              </p:cNvPr>
              <p:cNvSpPr txBox="1"/>
              <p:nvPr/>
            </p:nvSpPr>
            <p:spPr>
              <a:xfrm>
                <a:off x="5977355" y="3261030"/>
                <a:ext cx="2848848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89013">
                  <a:lnSpc>
                    <a:spcPct val="150000"/>
                  </a:lnSpc>
                  <a:spcBef>
                    <a:spcPts val="600"/>
                  </a:spcBef>
                  <a:buClr>
                    <a:srgbClr val="7C68AD"/>
                  </a:buClr>
                  <a:tabLst>
                    <a:tab pos="92075" algn="l"/>
                  </a:tabLst>
                </a:pPr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&lt;footer&gt; </a:t>
                </a:r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태그 실행 결과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EBBE1A-6522-58DA-181C-2078C310A981}"/>
                  </a:ext>
                </a:extLst>
              </p:cNvPr>
              <p:cNvSpPr txBox="1"/>
              <p:nvPr/>
            </p:nvSpPr>
            <p:spPr>
              <a:xfrm>
                <a:off x="5947643" y="4885741"/>
                <a:ext cx="955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그림 </a:t>
                </a:r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3-9</a:t>
                </a:r>
                <a:endPara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5FBFF4-1B49-D5F3-1F8F-D099C4947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3402" y="4041593"/>
              <a:ext cx="2445434" cy="117446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FE7BA-6961-A49A-D881-D1DDFC23290F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EEE94A-D295-542D-73AD-71C1C9DFBEA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75E2FF-0B9A-3024-643C-3785987A276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24A29-2625-96E6-A067-EE2BDB6D7B2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65285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C609A-E866-AF06-DC4C-323BC692B672}"/>
              </a:ext>
            </a:extLst>
          </p:cNvPr>
          <p:cNvSpPr txBox="1"/>
          <p:nvPr/>
        </p:nvSpPr>
        <p:spPr>
          <a:xfrm>
            <a:off x="505118" y="1636070"/>
            <a:ext cx="802769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사이트의 기본 레이아웃 구조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7AD727AF-00DA-53C9-F4B7-797B75E320DA}"/>
              </a:ext>
            </a:extLst>
          </p:cNvPr>
          <p:cNvSpPr/>
          <p:nvPr/>
        </p:nvSpPr>
        <p:spPr>
          <a:xfrm>
            <a:off x="611188" y="2094666"/>
            <a:ext cx="7921625" cy="4763334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&lt;!DOCTYPE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&lt;head&gt;......&lt;/head&gt;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&lt;header&gt;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&lt;h1&gt;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&lt;img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"logo.jpg"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alt=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길벗 출판사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&lt;/h1&gt;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&lt;nav&gt;</a:t>
            </a:r>
          </a:p>
          <a:p>
            <a:pPr defTabSz="854075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&lt;ul&gt;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&lt;li&gt;&lt;a href="#"&gt;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1&lt;/a&gt;&lt;/li&gt;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&lt;li&gt;&lt;a href="#"&gt;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2&lt;/a&gt;&lt;/li&gt;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&lt;li&gt;&lt;a href="#"&gt;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3&lt;/a&gt;&lt;/li&gt;</a:t>
            </a:r>
          </a:p>
          <a:p>
            <a:pPr defTabSz="170656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&lt;/ul&gt;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&lt;/nav&gt;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8FA19-AD7F-326B-4FCA-3FB4D468CD6A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D20E06-76F2-305E-6AA8-54D0F9CA399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A7E383-2255-920D-1815-0DC263D0114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BB37-C35A-75A1-CE10-2D87A8218E6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6367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6">
            <a:extLst>
              <a:ext uri="{FF2B5EF4-FFF2-40B4-BE49-F238E27FC236}">
                <a16:creationId xmlns:a16="http://schemas.microsoft.com/office/drawing/2014/main" id="{3AA78EB0-0177-5667-D6BA-0CFA5B010D4B}"/>
              </a:ext>
            </a:extLst>
          </p:cNvPr>
          <p:cNvSpPr/>
          <p:nvPr/>
        </p:nvSpPr>
        <p:spPr>
          <a:xfrm>
            <a:off x="611188" y="1700213"/>
            <a:ext cx="7921625" cy="4763334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&lt;/header&gt;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&lt;h2&gt;SERVICES&lt;/h2&gt;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&lt;aside&gt;</a:t>
            </a:r>
          </a:p>
          <a:p>
            <a:pPr defTabSz="71596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주요 내용과 연관성이 적은 정보를 담는 공간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  <a:tab pos="143192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&lt;h3&gt;E-Commerce&lt;/h3&gt;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&lt;aside&gt;</a:t>
            </a:r>
          </a:p>
          <a:p>
            <a:pPr defTabSz="1431925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주요 내용과 연관성이 적은 정보를 담는 공간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&lt;/aside&gt;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&lt;/section&gt;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AC205BD-75FB-9923-1865-0B4EA7720010}"/>
              </a:ext>
            </a:extLst>
          </p:cNvPr>
          <p:cNvSpPr/>
          <p:nvPr/>
        </p:nvSpPr>
        <p:spPr>
          <a:xfrm>
            <a:off x="609600" y="1683327"/>
            <a:ext cx="0" cy="4772891"/>
          </a:xfrm>
          <a:custGeom>
            <a:avLst/>
            <a:gdLst>
              <a:gd name="connsiteX0" fmla="*/ 0 w 0"/>
              <a:gd name="connsiteY0" fmla="*/ 0 h 4772891"/>
              <a:gd name="connsiteX1" fmla="*/ 0 w 0"/>
              <a:gd name="connsiteY1" fmla="*/ 4772891 h 47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2891">
                <a:moveTo>
                  <a:pt x="0" y="0"/>
                </a:moveTo>
                <a:lnTo>
                  <a:pt x="0" y="4772891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39EF2B3-0535-8C7C-2474-2905F2B99D1E}"/>
              </a:ext>
            </a:extLst>
          </p:cNvPr>
          <p:cNvSpPr/>
          <p:nvPr/>
        </p:nvSpPr>
        <p:spPr>
          <a:xfrm>
            <a:off x="8525886" y="1683327"/>
            <a:ext cx="0" cy="4772891"/>
          </a:xfrm>
          <a:custGeom>
            <a:avLst/>
            <a:gdLst>
              <a:gd name="connsiteX0" fmla="*/ 0 w 0"/>
              <a:gd name="connsiteY0" fmla="*/ 0 h 4772891"/>
              <a:gd name="connsiteX1" fmla="*/ 0 w 0"/>
              <a:gd name="connsiteY1" fmla="*/ 4772891 h 47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2891">
                <a:moveTo>
                  <a:pt x="0" y="0"/>
                </a:moveTo>
                <a:lnTo>
                  <a:pt x="0" y="4772891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6258F-7658-1BBE-2D87-3F6275658D92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F3240C-86D1-5C97-802B-10C92C3465B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E2E13-42C5-7339-960A-7E5495AEE43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E0DD6-9A77-BEE3-9874-EC8363AB43D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93384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6">
            <a:extLst>
              <a:ext uri="{FF2B5EF4-FFF2-40B4-BE49-F238E27FC236}">
                <a16:creationId xmlns:a16="http://schemas.microsoft.com/office/drawing/2014/main" id="{D95BC337-BD89-07AB-018C-644C1ED46DE9}"/>
              </a:ext>
            </a:extLst>
          </p:cNvPr>
          <p:cNvSpPr/>
          <p:nvPr/>
        </p:nvSpPr>
        <p:spPr>
          <a:xfrm>
            <a:off x="611188" y="1700213"/>
            <a:ext cx="7921625" cy="4763334"/>
          </a:xfrm>
          <a:custGeom>
            <a:avLst/>
            <a:gdLst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146856 w 7921625"/>
              <a:gd name="connsiteY6" fmla="*/ 4959668 h 4959668"/>
              <a:gd name="connsiteX7" fmla="*/ 0 w 7921625"/>
              <a:gd name="connsiteY7" fmla="*/ 4812812 h 4959668"/>
              <a:gd name="connsiteX8" fmla="*/ 0 w 7921625"/>
              <a:gd name="connsiteY8" fmla="*/ 146856 h 4959668"/>
              <a:gd name="connsiteX0" fmla="*/ 0 w 7921625"/>
              <a:gd name="connsiteY0" fmla="*/ 146856 h 4959668"/>
              <a:gd name="connsiteX1" fmla="*/ 146856 w 7921625"/>
              <a:gd name="connsiteY1" fmla="*/ 0 h 4959668"/>
              <a:gd name="connsiteX2" fmla="*/ 7774769 w 7921625"/>
              <a:gd name="connsiteY2" fmla="*/ 0 h 4959668"/>
              <a:gd name="connsiteX3" fmla="*/ 7921625 w 7921625"/>
              <a:gd name="connsiteY3" fmla="*/ 146856 h 4959668"/>
              <a:gd name="connsiteX4" fmla="*/ 7921625 w 7921625"/>
              <a:gd name="connsiteY4" fmla="*/ 4812812 h 4959668"/>
              <a:gd name="connsiteX5" fmla="*/ 7774769 w 7921625"/>
              <a:gd name="connsiteY5" fmla="*/ 4959668 h 4959668"/>
              <a:gd name="connsiteX6" fmla="*/ 0 w 7921625"/>
              <a:gd name="connsiteY6" fmla="*/ 4812812 h 4959668"/>
              <a:gd name="connsiteX7" fmla="*/ 0 w 7921625"/>
              <a:gd name="connsiteY7" fmla="*/ 146856 h 4959668"/>
              <a:gd name="connsiteX0" fmla="*/ 0 w 7921625"/>
              <a:gd name="connsiteY0" fmla="*/ 146856 h 5396056"/>
              <a:gd name="connsiteX1" fmla="*/ 146856 w 7921625"/>
              <a:gd name="connsiteY1" fmla="*/ 0 h 5396056"/>
              <a:gd name="connsiteX2" fmla="*/ 7774769 w 7921625"/>
              <a:gd name="connsiteY2" fmla="*/ 0 h 5396056"/>
              <a:gd name="connsiteX3" fmla="*/ 7921625 w 7921625"/>
              <a:gd name="connsiteY3" fmla="*/ 146856 h 5396056"/>
              <a:gd name="connsiteX4" fmla="*/ 7921625 w 7921625"/>
              <a:gd name="connsiteY4" fmla="*/ 4812812 h 5396056"/>
              <a:gd name="connsiteX5" fmla="*/ 0 w 7921625"/>
              <a:gd name="connsiteY5" fmla="*/ 4812812 h 5396056"/>
              <a:gd name="connsiteX6" fmla="*/ 0 w 7921625"/>
              <a:gd name="connsiteY6" fmla="*/ 146856 h 5396056"/>
              <a:gd name="connsiteX0" fmla="*/ 0 w 7921625"/>
              <a:gd name="connsiteY0" fmla="*/ 4812812 h 5408022"/>
              <a:gd name="connsiteX1" fmla="*/ 0 w 7921625"/>
              <a:gd name="connsiteY1" fmla="*/ 146856 h 5408022"/>
              <a:gd name="connsiteX2" fmla="*/ 146856 w 7921625"/>
              <a:gd name="connsiteY2" fmla="*/ 0 h 5408022"/>
              <a:gd name="connsiteX3" fmla="*/ 7774769 w 7921625"/>
              <a:gd name="connsiteY3" fmla="*/ 0 h 5408022"/>
              <a:gd name="connsiteX4" fmla="*/ 7921625 w 7921625"/>
              <a:gd name="connsiteY4" fmla="*/ 146856 h 5408022"/>
              <a:gd name="connsiteX5" fmla="*/ 7921625 w 7921625"/>
              <a:gd name="connsiteY5" fmla="*/ 4812812 h 5408022"/>
              <a:gd name="connsiteX6" fmla="*/ 91440 w 7921625"/>
              <a:gd name="connsiteY6" fmla="*/ 4904252 h 5408022"/>
              <a:gd name="connsiteX0" fmla="*/ 0 w 7921625"/>
              <a:gd name="connsiteY0" fmla="*/ 4812812 h 4812812"/>
              <a:gd name="connsiteX1" fmla="*/ 0 w 7921625"/>
              <a:gd name="connsiteY1" fmla="*/ 146856 h 4812812"/>
              <a:gd name="connsiteX2" fmla="*/ 146856 w 7921625"/>
              <a:gd name="connsiteY2" fmla="*/ 0 h 4812812"/>
              <a:gd name="connsiteX3" fmla="*/ 7774769 w 7921625"/>
              <a:gd name="connsiteY3" fmla="*/ 0 h 4812812"/>
              <a:gd name="connsiteX4" fmla="*/ 7921625 w 7921625"/>
              <a:gd name="connsiteY4" fmla="*/ 146856 h 4812812"/>
              <a:gd name="connsiteX5" fmla="*/ 7921625 w 7921625"/>
              <a:gd name="connsiteY5" fmla="*/ 4812812 h 481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5" h="4812812">
                <a:moveTo>
                  <a:pt x="0" y="4812812"/>
                </a:moveTo>
                <a:lnTo>
                  <a:pt x="0" y="146856"/>
                </a:lnTo>
                <a:cubicBezTo>
                  <a:pt x="0" y="65750"/>
                  <a:pt x="65750" y="0"/>
                  <a:pt x="146856" y="0"/>
                </a:cubicBezTo>
                <a:lnTo>
                  <a:pt x="7774769" y="0"/>
                </a:lnTo>
                <a:cubicBezTo>
                  <a:pt x="7855875" y="0"/>
                  <a:pt x="7921625" y="65750"/>
                  <a:pt x="7921625" y="146856"/>
                </a:cubicBezTo>
                <a:lnTo>
                  <a:pt x="7921625" y="4812812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&lt;!- - &lt;main&gt;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태그와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&lt;section&gt;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결합한 방식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-&gt;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&lt;!- - &lt;main&gt;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&lt;section&gt;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함께 사용할 때는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&lt;main&gt;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안에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&lt;section&gt; 	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작성하도록 권장한다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- -&gt;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&lt;!- -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&lt;main role="main"&gt;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&lt;section&gt;</a:t>
            </a:r>
          </a:p>
          <a:p>
            <a:pPr defTabSz="717550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&lt;h2&gt;Portfolio&lt;/h2&gt;</a:t>
            </a:r>
          </a:p>
          <a:p>
            <a:pPr defTabSz="14335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&lt;h3&gt;Project One&lt;/h3&gt;</a:t>
            </a:r>
          </a:p>
          <a:p>
            <a:pPr defTabSz="14335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&lt;/article&gt;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&lt;/section&gt;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&lt;/main&gt;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 -&gt;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4EAED09-3DFB-7E9F-BA4C-6F7BD6E0A9E2}"/>
              </a:ext>
            </a:extLst>
          </p:cNvPr>
          <p:cNvSpPr/>
          <p:nvPr/>
        </p:nvSpPr>
        <p:spPr>
          <a:xfrm>
            <a:off x="609600" y="1683327"/>
            <a:ext cx="0" cy="4772891"/>
          </a:xfrm>
          <a:custGeom>
            <a:avLst/>
            <a:gdLst>
              <a:gd name="connsiteX0" fmla="*/ 0 w 0"/>
              <a:gd name="connsiteY0" fmla="*/ 0 h 4772891"/>
              <a:gd name="connsiteX1" fmla="*/ 0 w 0"/>
              <a:gd name="connsiteY1" fmla="*/ 4772891 h 47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2891">
                <a:moveTo>
                  <a:pt x="0" y="0"/>
                </a:moveTo>
                <a:lnTo>
                  <a:pt x="0" y="4772891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609998F-A14D-0FBA-B18D-B96A9E02FCD2}"/>
              </a:ext>
            </a:extLst>
          </p:cNvPr>
          <p:cNvSpPr/>
          <p:nvPr/>
        </p:nvSpPr>
        <p:spPr>
          <a:xfrm>
            <a:off x="8525886" y="1683327"/>
            <a:ext cx="0" cy="4772891"/>
          </a:xfrm>
          <a:custGeom>
            <a:avLst/>
            <a:gdLst>
              <a:gd name="connsiteX0" fmla="*/ 0 w 0"/>
              <a:gd name="connsiteY0" fmla="*/ 0 h 4772891"/>
              <a:gd name="connsiteX1" fmla="*/ 0 w 0"/>
              <a:gd name="connsiteY1" fmla="*/ 4772891 h 477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2891">
                <a:moveTo>
                  <a:pt x="0" y="0"/>
                </a:moveTo>
                <a:lnTo>
                  <a:pt x="0" y="4772891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71FCE-0E78-EB48-5EFB-5D9FF6F21EBC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7591C6-1399-618F-6A28-B9F792399BF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7BED24-A0E3-E484-8B6A-98A0AE07CE7F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377D5-8A64-D495-3665-DAFF9E0F115D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0279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8">
            <a:extLst>
              <a:ext uri="{FF2B5EF4-FFF2-40B4-BE49-F238E27FC236}">
                <a16:creationId xmlns:a16="http://schemas.microsoft.com/office/drawing/2014/main" id="{81295BDD-A522-0127-1E60-31607E2ADE24}"/>
              </a:ext>
            </a:extLst>
          </p:cNvPr>
          <p:cNvSpPr/>
          <p:nvPr/>
        </p:nvSpPr>
        <p:spPr>
          <a:xfrm>
            <a:off x="611188" y="1805302"/>
            <a:ext cx="7921626" cy="3444031"/>
          </a:xfrm>
          <a:custGeom>
            <a:avLst/>
            <a:gdLst>
              <a:gd name="connsiteX0" fmla="*/ 0 w 7921626"/>
              <a:gd name="connsiteY0" fmla="*/ 105089 h 3549120"/>
              <a:gd name="connsiteX1" fmla="*/ 105089 w 7921626"/>
              <a:gd name="connsiteY1" fmla="*/ 0 h 3549120"/>
              <a:gd name="connsiteX2" fmla="*/ 7816537 w 7921626"/>
              <a:gd name="connsiteY2" fmla="*/ 0 h 3549120"/>
              <a:gd name="connsiteX3" fmla="*/ 7921626 w 7921626"/>
              <a:gd name="connsiteY3" fmla="*/ 105089 h 3549120"/>
              <a:gd name="connsiteX4" fmla="*/ 7921626 w 7921626"/>
              <a:gd name="connsiteY4" fmla="*/ 3444031 h 3549120"/>
              <a:gd name="connsiteX5" fmla="*/ 7816537 w 7921626"/>
              <a:gd name="connsiteY5" fmla="*/ 3549120 h 3549120"/>
              <a:gd name="connsiteX6" fmla="*/ 105089 w 7921626"/>
              <a:gd name="connsiteY6" fmla="*/ 3549120 h 3549120"/>
              <a:gd name="connsiteX7" fmla="*/ 0 w 7921626"/>
              <a:gd name="connsiteY7" fmla="*/ 3444031 h 3549120"/>
              <a:gd name="connsiteX8" fmla="*/ 0 w 7921626"/>
              <a:gd name="connsiteY8" fmla="*/ 105089 h 3549120"/>
              <a:gd name="connsiteX0" fmla="*/ 105089 w 7921626"/>
              <a:gd name="connsiteY0" fmla="*/ 0 h 3549120"/>
              <a:gd name="connsiteX1" fmla="*/ 7816537 w 7921626"/>
              <a:gd name="connsiteY1" fmla="*/ 0 h 3549120"/>
              <a:gd name="connsiteX2" fmla="*/ 7921626 w 7921626"/>
              <a:gd name="connsiteY2" fmla="*/ 105089 h 3549120"/>
              <a:gd name="connsiteX3" fmla="*/ 7921626 w 7921626"/>
              <a:gd name="connsiteY3" fmla="*/ 3444031 h 3549120"/>
              <a:gd name="connsiteX4" fmla="*/ 7816537 w 7921626"/>
              <a:gd name="connsiteY4" fmla="*/ 3549120 h 3549120"/>
              <a:gd name="connsiteX5" fmla="*/ 105089 w 7921626"/>
              <a:gd name="connsiteY5" fmla="*/ 3549120 h 3549120"/>
              <a:gd name="connsiteX6" fmla="*/ 0 w 7921626"/>
              <a:gd name="connsiteY6" fmla="*/ 3444031 h 3549120"/>
              <a:gd name="connsiteX7" fmla="*/ 0 w 7921626"/>
              <a:gd name="connsiteY7" fmla="*/ 105089 h 3549120"/>
              <a:gd name="connsiteX8" fmla="*/ 196529 w 7921626"/>
              <a:gd name="connsiteY8" fmla="*/ 91440 h 3549120"/>
              <a:gd name="connsiteX0" fmla="*/ 105089 w 7921626"/>
              <a:gd name="connsiteY0" fmla="*/ 0 h 3549120"/>
              <a:gd name="connsiteX1" fmla="*/ 7816537 w 7921626"/>
              <a:gd name="connsiteY1" fmla="*/ 0 h 3549120"/>
              <a:gd name="connsiteX2" fmla="*/ 7921626 w 7921626"/>
              <a:gd name="connsiteY2" fmla="*/ 105089 h 3549120"/>
              <a:gd name="connsiteX3" fmla="*/ 7921626 w 7921626"/>
              <a:gd name="connsiteY3" fmla="*/ 3444031 h 3549120"/>
              <a:gd name="connsiteX4" fmla="*/ 7816537 w 7921626"/>
              <a:gd name="connsiteY4" fmla="*/ 3549120 h 3549120"/>
              <a:gd name="connsiteX5" fmla="*/ 105089 w 7921626"/>
              <a:gd name="connsiteY5" fmla="*/ 3549120 h 3549120"/>
              <a:gd name="connsiteX6" fmla="*/ 0 w 7921626"/>
              <a:gd name="connsiteY6" fmla="*/ 3444031 h 3549120"/>
              <a:gd name="connsiteX7" fmla="*/ 0 w 7921626"/>
              <a:gd name="connsiteY7" fmla="*/ 105089 h 3549120"/>
              <a:gd name="connsiteX0" fmla="*/ 7816537 w 7921626"/>
              <a:gd name="connsiteY0" fmla="*/ 0 h 3549120"/>
              <a:gd name="connsiteX1" fmla="*/ 7921626 w 7921626"/>
              <a:gd name="connsiteY1" fmla="*/ 105089 h 3549120"/>
              <a:gd name="connsiteX2" fmla="*/ 7921626 w 7921626"/>
              <a:gd name="connsiteY2" fmla="*/ 3444031 h 3549120"/>
              <a:gd name="connsiteX3" fmla="*/ 7816537 w 7921626"/>
              <a:gd name="connsiteY3" fmla="*/ 3549120 h 3549120"/>
              <a:gd name="connsiteX4" fmla="*/ 105089 w 7921626"/>
              <a:gd name="connsiteY4" fmla="*/ 3549120 h 3549120"/>
              <a:gd name="connsiteX5" fmla="*/ 0 w 7921626"/>
              <a:gd name="connsiteY5" fmla="*/ 3444031 h 3549120"/>
              <a:gd name="connsiteX6" fmla="*/ 0 w 7921626"/>
              <a:gd name="connsiteY6" fmla="*/ 105089 h 3549120"/>
              <a:gd name="connsiteX0" fmla="*/ 7921626 w 7921626"/>
              <a:gd name="connsiteY0" fmla="*/ 0 h 3444031"/>
              <a:gd name="connsiteX1" fmla="*/ 7921626 w 7921626"/>
              <a:gd name="connsiteY1" fmla="*/ 3338942 h 3444031"/>
              <a:gd name="connsiteX2" fmla="*/ 7816537 w 7921626"/>
              <a:gd name="connsiteY2" fmla="*/ 3444031 h 3444031"/>
              <a:gd name="connsiteX3" fmla="*/ 105089 w 7921626"/>
              <a:gd name="connsiteY3" fmla="*/ 3444031 h 3444031"/>
              <a:gd name="connsiteX4" fmla="*/ 0 w 7921626"/>
              <a:gd name="connsiteY4" fmla="*/ 3338942 h 3444031"/>
              <a:gd name="connsiteX5" fmla="*/ 0 w 7921626"/>
              <a:gd name="connsiteY5" fmla="*/ 0 h 344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626" h="3444031">
                <a:moveTo>
                  <a:pt x="7921626" y="0"/>
                </a:moveTo>
                <a:lnTo>
                  <a:pt x="7921626" y="3338942"/>
                </a:lnTo>
                <a:cubicBezTo>
                  <a:pt x="7921626" y="3396981"/>
                  <a:pt x="7874576" y="3444031"/>
                  <a:pt x="7816537" y="3444031"/>
                </a:cubicBezTo>
                <a:lnTo>
                  <a:pt x="105089" y="3444031"/>
                </a:lnTo>
                <a:cubicBezTo>
                  <a:pt x="47050" y="3444031"/>
                  <a:pt x="0" y="3396981"/>
                  <a:pt x="0" y="3338942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&lt;footer&gt;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 주소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OO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OO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다길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02-123-4567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modo@xxx.com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&lt;p&gt;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저작권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OOO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 소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&lt;/footer&gt;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&lt;/html&gt;</a:t>
            </a: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349-04C5-D05B-EFEA-8F5E446EEFC5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88BC88-1B80-B27C-F912-885C6D507E4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F146844-9BA2-BA82-2AC9-D5BDB436D40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6418D-74F0-1650-04E7-4D45F3E4F61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43862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CBE32-B2DD-E396-C431-FE338D21FF8F}"/>
              </a:ext>
            </a:extLst>
          </p:cNvPr>
          <p:cNvSpPr txBox="1"/>
          <p:nvPr/>
        </p:nvSpPr>
        <p:spPr>
          <a:xfrm>
            <a:off x="505118" y="1636070"/>
            <a:ext cx="802769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사이트의 기본 레이아웃 구조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결과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312ED-11BF-8C69-EB60-9BBA28AC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2182006"/>
            <a:ext cx="7894320" cy="40402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BA3EB-3695-E134-A9E2-EB635864EC80}"/>
              </a:ext>
            </a:extLst>
          </p:cNvPr>
          <p:cNvSpPr txBox="1"/>
          <p:nvPr/>
        </p:nvSpPr>
        <p:spPr>
          <a:xfrm>
            <a:off x="7585943" y="622223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3-11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9EC85-9946-4E2C-0E1C-F86F4D3E60A4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4244AF-C01E-D13C-100B-900FBEF31E5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6913CC-54BC-FB9E-DC87-E6DE3D18CE5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9C715-E8E6-877E-F7DC-06D3D54617C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36191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FB869-E0ED-CC10-BD57-67A45BB869A0}"/>
              </a:ext>
            </a:extLst>
          </p:cNvPr>
          <p:cNvSpPr txBox="1"/>
          <p:nvPr/>
        </p:nvSpPr>
        <p:spPr>
          <a:xfrm>
            <a:off x="6580103" y="612361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3-12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2E968-FE5F-8BB8-CD06-6E5F3FF4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99" y="2017281"/>
            <a:ext cx="5985601" cy="4106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8370C-1942-0836-1F37-2303904B34FC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시멘틱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테그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4898E8-ECC9-BBD9-C8FA-401454E7911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35EB3A-22C2-BD9C-E54D-272D3D478883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ECB69-A916-66A5-9148-03979C6A437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878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7284"/>
              <a:ext cx="6133856" cy="64899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2007" y="0"/>
              <a:ext cx="3326971" cy="3226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0" y="2589276"/>
              <a:ext cx="4343946" cy="42672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5" y="0"/>
              <a:ext cx="1731264" cy="6857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1652" y="2127455"/>
            <a:ext cx="4229100" cy="16529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7500" spc="-37" baseline="-3333" dirty="0"/>
              <a:t>0</a:t>
            </a:r>
            <a:r>
              <a:rPr lang="en-US" sz="7500" spc="-37" baseline="-3333" dirty="0"/>
              <a:t>2</a:t>
            </a:r>
            <a:r>
              <a:rPr sz="1200" b="0" spc="-20" dirty="0">
                <a:latin typeface="한컴산뜻돋움"/>
                <a:cs typeface="한컴산뜻돋움"/>
              </a:rPr>
              <a:t>[</a:t>
            </a:r>
            <a:r>
              <a:rPr sz="1200" b="1" spc="-20" dirty="0">
                <a:latin typeface="한컴산뜻돋움"/>
                <a:cs typeface="한컴산뜻돋움"/>
              </a:rPr>
              <a:t>H</a:t>
            </a:r>
            <a:r>
              <a:rPr sz="1200" b="1" spc="-50" dirty="0">
                <a:latin typeface="한컴산뜻돋움"/>
                <a:cs typeface="한컴산뜻돋움"/>
              </a:rPr>
              <a:t>T</a:t>
            </a:r>
            <a:r>
              <a:rPr sz="1200" b="1" spc="-25" dirty="0">
                <a:latin typeface="한컴산뜻돋움"/>
                <a:cs typeface="한컴산뜻돋움"/>
              </a:rPr>
              <a:t>M</a:t>
            </a:r>
            <a:r>
              <a:rPr sz="1200" b="1" spc="-20" dirty="0">
                <a:latin typeface="한컴산뜻돋움"/>
                <a:cs typeface="한컴산뜻돋움"/>
              </a:rPr>
              <a:t>L</a:t>
            </a:r>
            <a:r>
              <a:rPr sz="1200" b="0" spc="-25" dirty="0">
                <a:latin typeface="한컴산뜻돋움"/>
                <a:cs typeface="한컴산뜻돋움"/>
              </a:rPr>
              <a:t>+</a:t>
            </a:r>
            <a:r>
              <a:rPr sz="1200" b="1" spc="-20" dirty="0">
                <a:latin typeface="한컴산뜻돋움"/>
                <a:cs typeface="한컴산뜻돋움"/>
              </a:rPr>
              <a:t>C</a:t>
            </a:r>
            <a:r>
              <a:rPr sz="1200" b="1" spc="-25" dirty="0">
                <a:latin typeface="한컴산뜻돋움"/>
                <a:cs typeface="한컴산뜻돋움"/>
              </a:rPr>
              <a:t>SS</a:t>
            </a:r>
            <a:r>
              <a:rPr sz="1200" b="0" spc="-20" dirty="0">
                <a:latin typeface="한컴산뜻돋움"/>
                <a:cs typeface="한컴산뜻돋움"/>
              </a:rPr>
              <a:t>+</a:t>
            </a:r>
            <a:r>
              <a:rPr sz="1200" b="0" spc="215" dirty="0">
                <a:latin typeface="한컴산뜻돋움"/>
                <a:cs typeface="한컴산뜻돋움"/>
              </a:rPr>
              <a:t> </a:t>
            </a:r>
            <a:r>
              <a:rPr sz="1200" b="1" spc="-10" dirty="0">
                <a:latin typeface="한컴산뜻돋움"/>
                <a:cs typeface="한컴산뜻돋움"/>
              </a:rPr>
              <a:t>JAVASCRIPT</a:t>
            </a:r>
            <a:r>
              <a:rPr sz="1200" b="0" spc="-10" dirty="0">
                <a:latin typeface="한컴산뜻돋움"/>
                <a:cs typeface="한컴산뜻돋움"/>
              </a:rPr>
              <a:t>]</a:t>
            </a:r>
            <a:endParaRPr sz="1200" dirty="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5000" spc="-190" dirty="0"/>
              <a:t>아이프레임</a:t>
            </a:r>
            <a:r>
              <a:rPr sz="5000" spc="-160" dirty="0"/>
              <a:t> </a:t>
            </a:r>
            <a:r>
              <a:rPr sz="5000" spc="-25" dirty="0"/>
              <a:t>태그</a:t>
            </a:r>
            <a:endParaRPr sz="5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인라인 프레임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(inline-frame)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B0B06D-9DF3-7481-AA23-31D835F14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8024" y="1026972"/>
            <a:ext cx="4166235" cy="1491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9860">
              <a:lnSpc>
                <a:spcPts val="4575"/>
              </a:lnSpc>
              <a:spcBef>
                <a:spcPts val="95"/>
              </a:spcBef>
            </a:pPr>
            <a:r>
              <a:rPr sz="4000" b="1" spc="-3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(Inline</a:t>
            </a:r>
            <a:r>
              <a:rPr sz="4000" b="1" spc="-50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415" dirty="0">
                <a:solidFill>
                  <a:srgbClr val="5F4679"/>
                </a:solidFill>
                <a:latin typeface="나눔고딕 ExtraBold"/>
                <a:cs typeface="나눔고딕 ExtraBold"/>
              </a:rPr>
              <a:t>Frame)</a:t>
            </a:r>
            <a:endParaRPr sz="4000" dirty="0">
              <a:latin typeface="나눔고딕 ExtraBold"/>
              <a:cs typeface="나눔고딕 ExtraBold"/>
            </a:endParaRPr>
          </a:p>
          <a:p>
            <a:pPr marL="12700">
              <a:lnSpc>
                <a:spcPts val="6975"/>
              </a:lnSpc>
            </a:pPr>
            <a:r>
              <a:rPr sz="6000" b="1" spc="-20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인라인프레임</a:t>
            </a:r>
            <a:endParaRPr sz="6000" dirty="0">
              <a:latin typeface="나눔고딕 ExtraBold"/>
              <a:cs typeface="나눔고딕 ExtraBold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F058F08-629D-9D1E-780A-EC0C5FCA1D6C}"/>
              </a:ext>
            </a:extLst>
          </p:cNvPr>
          <p:cNvSpPr txBox="1"/>
          <p:nvPr/>
        </p:nvSpPr>
        <p:spPr>
          <a:xfrm>
            <a:off x="580445" y="3410204"/>
            <a:ext cx="10613390" cy="29045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0360">
              <a:lnSpc>
                <a:spcPct val="100000"/>
              </a:lnSpc>
              <a:spcBef>
                <a:spcPts val="100"/>
              </a:spcBef>
            </a:pPr>
            <a:r>
              <a:rPr sz="3600" spc="1110" dirty="0">
                <a:latin typeface="휴먼아미체"/>
                <a:cs typeface="휴먼아미체"/>
              </a:rPr>
              <a:t>웹문서의</a:t>
            </a:r>
            <a:r>
              <a:rPr sz="3600" spc="-890" dirty="0">
                <a:latin typeface="휴먼아미체"/>
                <a:cs typeface="휴먼아미체"/>
              </a:rPr>
              <a:t> </a:t>
            </a:r>
            <a:r>
              <a:rPr sz="3600" spc="1315" dirty="0">
                <a:latin typeface="휴먼아미체"/>
                <a:cs typeface="휴먼아미체"/>
              </a:rPr>
              <a:t>특정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975" dirty="0">
                <a:latin typeface="휴먼아미체"/>
                <a:cs typeface="휴먼아미체"/>
              </a:rPr>
              <a:t>위치에</a:t>
            </a:r>
            <a:r>
              <a:rPr sz="3600" spc="-875" dirty="0">
                <a:latin typeface="휴먼아미체"/>
                <a:cs typeface="휴먼아미체"/>
              </a:rPr>
              <a:t> </a:t>
            </a:r>
            <a:r>
              <a:rPr sz="3600" spc="1505" dirty="0">
                <a:latin typeface="휴먼아미체"/>
                <a:cs typeface="휴먼아미체"/>
              </a:rPr>
              <a:t>틀을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1175" dirty="0">
                <a:latin typeface="휴먼아미체"/>
                <a:cs typeface="휴먼아미체"/>
              </a:rPr>
              <a:t>만들어</a:t>
            </a:r>
            <a:r>
              <a:rPr sz="3600" spc="-885" dirty="0">
                <a:latin typeface="휴먼아미체"/>
                <a:cs typeface="휴먼아미체"/>
              </a:rPr>
              <a:t> </a:t>
            </a:r>
            <a:r>
              <a:rPr sz="3600" spc="1435" dirty="0">
                <a:latin typeface="휴먼아미체"/>
                <a:cs typeface="휴먼아미체"/>
              </a:rPr>
              <a:t>놓고</a:t>
            </a:r>
            <a:endParaRPr sz="3600" dirty="0">
              <a:latin typeface="휴먼아미체"/>
              <a:cs typeface="휴먼아미체"/>
            </a:endParaRPr>
          </a:p>
          <a:p>
            <a:pPr marL="2880995" marR="5080">
              <a:lnSpc>
                <a:spcPct val="99200"/>
              </a:lnSpc>
              <a:spcBef>
                <a:spcPts val="35"/>
              </a:spcBef>
            </a:pPr>
            <a:r>
              <a:rPr sz="3600" spc="1550" dirty="0">
                <a:latin typeface="휴먼아미체"/>
                <a:cs typeface="휴먼아미체"/>
              </a:rPr>
              <a:t>틀</a:t>
            </a:r>
            <a:r>
              <a:rPr sz="3600" spc="-860" dirty="0">
                <a:latin typeface="휴먼아미체"/>
                <a:cs typeface="휴먼아미체"/>
              </a:rPr>
              <a:t> </a:t>
            </a:r>
            <a:r>
              <a:rPr sz="3600" spc="835" dirty="0">
                <a:latin typeface="휴먼아미체"/>
                <a:cs typeface="휴먼아미체"/>
              </a:rPr>
              <a:t>안에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1550" dirty="0">
                <a:latin typeface="휴먼아미체"/>
                <a:cs typeface="휴먼아미체"/>
              </a:rPr>
              <a:t>또</a:t>
            </a:r>
            <a:r>
              <a:rPr sz="3600" spc="-860" dirty="0">
                <a:latin typeface="휴먼아미체"/>
                <a:cs typeface="휴먼아미체"/>
              </a:rPr>
              <a:t> </a:t>
            </a:r>
            <a:r>
              <a:rPr sz="3600" spc="1230" dirty="0">
                <a:latin typeface="휴먼아미체"/>
                <a:cs typeface="휴먼아미체"/>
              </a:rPr>
              <a:t>다른</a:t>
            </a:r>
            <a:r>
              <a:rPr sz="3600" spc="-869" dirty="0">
                <a:latin typeface="휴먼아미체"/>
                <a:cs typeface="휴먼아미체"/>
              </a:rPr>
              <a:t> </a:t>
            </a:r>
            <a:r>
              <a:rPr sz="3600" spc="1190" dirty="0">
                <a:latin typeface="휴먼아미체"/>
                <a:cs typeface="휴먼아미체"/>
              </a:rPr>
              <a:t>웹문서를</a:t>
            </a:r>
            <a:r>
              <a:rPr sz="3600" spc="-885" dirty="0">
                <a:latin typeface="휴먼아미체"/>
                <a:cs typeface="휴먼아미체"/>
              </a:rPr>
              <a:t> </a:t>
            </a:r>
            <a:r>
              <a:rPr sz="3600" spc="1175" dirty="0">
                <a:latin typeface="휴먼아미체"/>
                <a:cs typeface="휴먼아미체"/>
              </a:rPr>
              <a:t>불러와</a:t>
            </a:r>
            <a:r>
              <a:rPr sz="3600" spc="-885" dirty="0">
                <a:latin typeface="휴먼아미체"/>
                <a:cs typeface="휴먼아미체"/>
              </a:rPr>
              <a:t> </a:t>
            </a:r>
            <a:r>
              <a:rPr sz="3600" spc="1215" dirty="0">
                <a:latin typeface="휴먼아미체"/>
                <a:cs typeface="휴먼아미체"/>
              </a:rPr>
              <a:t>보여주는데 </a:t>
            </a:r>
            <a:r>
              <a:rPr sz="3600" spc="975" dirty="0">
                <a:latin typeface="휴먼아미체"/>
                <a:cs typeface="휴먼아미체"/>
              </a:rPr>
              <a:t>이렇게</a:t>
            </a:r>
            <a:r>
              <a:rPr sz="3600" spc="-880" dirty="0">
                <a:latin typeface="휴먼아미체"/>
                <a:cs typeface="휴먼아미체"/>
              </a:rPr>
              <a:t> </a:t>
            </a:r>
            <a:r>
              <a:rPr sz="4000" b="1" spc="-29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문서가</a:t>
            </a:r>
            <a:r>
              <a:rPr sz="4000" b="1" spc="-409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-30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삽입되는</a:t>
            </a:r>
            <a:r>
              <a:rPr sz="4000" b="1" spc="-43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4000" b="1" spc="5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틀</a:t>
            </a:r>
            <a:r>
              <a:rPr sz="4000" b="1" spc="55" dirty="0">
                <a:solidFill>
                  <a:srgbClr val="4453EB"/>
                </a:solidFill>
                <a:latin typeface="한컴산뜻돋움"/>
                <a:cs typeface="한컴산뜻돋움"/>
              </a:rPr>
              <a:t>(</a:t>
            </a:r>
            <a:r>
              <a:rPr sz="4000" b="1" spc="5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공간</a:t>
            </a:r>
            <a:r>
              <a:rPr sz="4000" b="1" spc="55" dirty="0">
                <a:solidFill>
                  <a:srgbClr val="4453EB"/>
                </a:solidFill>
                <a:latin typeface="한컴산뜻돋움"/>
                <a:cs typeface="한컴산뜻돋움"/>
              </a:rPr>
              <a:t>)</a:t>
            </a:r>
            <a:r>
              <a:rPr sz="3600" spc="55" dirty="0">
                <a:latin typeface="휴먼아미체"/>
                <a:cs typeface="휴먼아미체"/>
              </a:rPr>
              <a:t>을</a:t>
            </a:r>
            <a:r>
              <a:rPr sz="3600" spc="-890" dirty="0">
                <a:latin typeface="휴먼아미체"/>
                <a:cs typeface="휴먼아미체"/>
              </a:rPr>
              <a:t> </a:t>
            </a:r>
            <a:r>
              <a:rPr sz="3600" spc="560" dirty="0">
                <a:latin typeface="휴먼아미체"/>
                <a:cs typeface="휴먼아미체"/>
              </a:rPr>
              <a:t>말함</a:t>
            </a:r>
            <a:r>
              <a:rPr sz="3600" spc="560" dirty="0">
                <a:latin typeface="한컴산뜻돋움"/>
                <a:cs typeface="한컴산뜻돋움"/>
              </a:rPr>
              <a:t>.</a:t>
            </a:r>
            <a:endParaRPr sz="3600" dirty="0">
              <a:latin typeface="한컴산뜻돋움"/>
              <a:cs typeface="한컴산뜻돋움"/>
            </a:endParaRPr>
          </a:p>
          <a:p>
            <a:pPr marL="4540250">
              <a:lnSpc>
                <a:spcPts val="2560"/>
              </a:lnSpc>
              <a:spcBef>
                <a:spcPts val="2410"/>
              </a:spcBef>
            </a:pPr>
            <a:r>
              <a:rPr sz="2200" spc="660" dirty="0">
                <a:solidFill>
                  <a:srgbClr val="333399"/>
                </a:solidFill>
                <a:latin typeface="휴먼아미체"/>
                <a:cs typeface="휴먼아미체"/>
              </a:rPr>
              <a:t>줄여서</a:t>
            </a:r>
            <a:endParaRPr sz="2200" dirty="0">
              <a:latin typeface="휴먼아미체"/>
              <a:cs typeface="휴먼아미체"/>
            </a:endParaRPr>
          </a:p>
          <a:p>
            <a:pPr marL="4540250">
              <a:lnSpc>
                <a:spcPts val="4240"/>
              </a:lnSpc>
            </a:pPr>
            <a:r>
              <a:rPr sz="3600" spc="445" dirty="0">
                <a:solidFill>
                  <a:srgbClr val="333399"/>
                </a:solidFill>
                <a:latin typeface="휴먼아미체"/>
                <a:cs typeface="휴먼아미체"/>
              </a:rPr>
              <a:t>아이프레임</a:t>
            </a:r>
            <a:r>
              <a:rPr sz="3600" spc="445" dirty="0">
                <a:solidFill>
                  <a:srgbClr val="333399"/>
                </a:solidFill>
                <a:latin typeface="한컴산뜻돋움"/>
                <a:cs typeface="한컴산뜻돋움"/>
              </a:rPr>
              <a:t>(IFRAME)</a:t>
            </a:r>
            <a:r>
              <a:rPr sz="2400" spc="445" dirty="0">
                <a:solidFill>
                  <a:srgbClr val="333399"/>
                </a:solidFill>
                <a:latin typeface="휴먼아미체"/>
                <a:cs typeface="휴먼아미체"/>
              </a:rPr>
              <a:t>이라고도</a:t>
            </a:r>
            <a:r>
              <a:rPr sz="2400" spc="-375" dirty="0">
                <a:solidFill>
                  <a:srgbClr val="333399"/>
                </a:solidFill>
                <a:latin typeface="휴먼아미체"/>
                <a:cs typeface="휴먼아미체"/>
              </a:rPr>
              <a:t> </a:t>
            </a:r>
            <a:r>
              <a:rPr sz="2200" spc="300" dirty="0" err="1">
                <a:solidFill>
                  <a:srgbClr val="333399"/>
                </a:solidFill>
                <a:latin typeface="휴먼아미체"/>
                <a:cs typeface="휴먼아미체"/>
              </a:rPr>
              <a:t>한다</a:t>
            </a:r>
            <a:r>
              <a:rPr sz="2200" spc="300" dirty="0">
                <a:solidFill>
                  <a:srgbClr val="333399"/>
                </a:solidFill>
                <a:latin typeface="한컴산뜻돋움"/>
                <a:cs typeface="한컴산뜻돋움"/>
              </a:rPr>
              <a:t>.</a:t>
            </a:r>
            <a:endParaRPr sz="2200" dirty="0">
              <a:latin typeface="한컴산뜻돋움"/>
              <a:cs typeface="한컴산뜻돋움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E6C2B299-809A-2F83-2F21-27942B944CBB}"/>
              </a:ext>
            </a:extLst>
          </p:cNvPr>
          <p:cNvGrpSpPr/>
          <p:nvPr/>
        </p:nvGrpSpPr>
        <p:grpSpPr>
          <a:xfrm>
            <a:off x="3893820" y="5478779"/>
            <a:ext cx="1179830" cy="863600"/>
            <a:chOff x="3893820" y="5478779"/>
            <a:chExt cx="1179830" cy="863600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8305471-732F-A424-F2E3-3D434B1F7A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3820" y="5478779"/>
              <a:ext cx="1179575" cy="809243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E7A3F35-F6AD-97E9-2EB3-87078E9AAB30}"/>
                </a:ext>
              </a:extLst>
            </p:cNvPr>
            <p:cNvSpPr/>
            <p:nvPr/>
          </p:nvSpPr>
          <p:spPr>
            <a:xfrm>
              <a:off x="4136473" y="5934462"/>
              <a:ext cx="926465" cy="407670"/>
            </a:xfrm>
            <a:custGeom>
              <a:avLst/>
              <a:gdLst/>
              <a:ahLst/>
              <a:cxnLst/>
              <a:rect l="l" t="t" r="r" b="b"/>
              <a:pathLst>
                <a:path w="926464" h="407670">
                  <a:moveTo>
                    <a:pt x="881468" y="0"/>
                  </a:moveTo>
                  <a:lnTo>
                    <a:pt x="536943" y="344525"/>
                  </a:lnTo>
                  <a:lnTo>
                    <a:pt x="536943" y="142201"/>
                  </a:lnTo>
                  <a:lnTo>
                    <a:pt x="0" y="142201"/>
                  </a:lnTo>
                  <a:lnTo>
                    <a:pt x="498792" y="206628"/>
                  </a:lnTo>
                  <a:lnTo>
                    <a:pt x="472871" y="407301"/>
                  </a:lnTo>
                  <a:lnTo>
                    <a:pt x="926045" y="57810"/>
                  </a:lnTo>
                  <a:lnTo>
                    <a:pt x="88146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AC8FEB-FABF-2C44-2595-F55F7F7A1EA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9346C8-D4BF-A687-35BD-EC87CBDB7D6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A0F63-EF2F-6835-364B-395EAD3FD27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818288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9CF92C-5202-D63D-8EDE-C6B8F4530044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 또 다른 문서 삽입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C6B7E-2C47-62B1-63B7-9308186DA612}"/>
              </a:ext>
            </a:extLst>
          </p:cNvPr>
          <p:cNvSpPr txBox="1"/>
          <p:nvPr/>
        </p:nvSpPr>
        <p:spPr>
          <a:xfrm>
            <a:off x="260654" y="1018383"/>
            <a:ext cx="7881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6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인라인프레임</a:t>
            </a:r>
            <a:r>
              <a:rPr lang="en-US" altLang="ko-KR" sz="2400" b="1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(Inline</a:t>
            </a:r>
            <a:r>
              <a:rPr lang="ko-KR" altLang="en-US" sz="2400" b="1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Frame)</a:t>
            </a:r>
            <a:r>
              <a:rPr lang="ko-KR" altLang="en-US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또는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아이프레임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(IFRAME)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E5F13-4CB1-6A5F-B4BA-1624EBECDB31}"/>
              </a:ext>
            </a:extLst>
          </p:cNvPr>
          <p:cNvSpPr txBox="1"/>
          <p:nvPr/>
        </p:nvSpPr>
        <p:spPr>
          <a:xfrm>
            <a:off x="485421" y="2417630"/>
            <a:ext cx="10831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아이프레임을 사용해서 기존의 사이트를 자신의 문서에 불러올 수 있는데 얼핏 보면 그냥 개인적인 문서 내용이 사이트 안에 있는 내용인 것처럼 보이지만 </a:t>
            </a:r>
            <a:r>
              <a:rPr lang="ko-KR" altLang="en-US" b="1" dirty="0">
                <a:solidFill>
                  <a:srgbClr val="FF0000"/>
                </a:solidFill>
              </a:rPr>
              <a:t>다른 사이트의 게시판을 문서 안에 삽입</a:t>
            </a:r>
            <a:r>
              <a:rPr lang="ko-KR" altLang="en-US" dirty="0"/>
              <a:t>해 놓은 것이다.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0A354-35FD-B53C-BEFB-40E4814FC4CA}"/>
              </a:ext>
            </a:extLst>
          </p:cNvPr>
          <p:cNvSpPr txBox="1"/>
          <p:nvPr/>
        </p:nvSpPr>
        <p:spPr>
          <a:xfrm>
            <a:off x="547511" y="4098836"/>
            <a:ext cx="10645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아이프레임은 게시판을 문서에 삽입할 때에도 이용되는데 게시판을 팝업창으로 띄우는 것보다는 아이프레임에서 게시판을 불러와 문서 안에서 게시판을 볼 수 있도록 한다면 </a:t>
            </a:r>
            <a:r>
              <a:rPr lang="ko-KR" altLang="en-US" b="1" dirty="0">
                <a:solidFill>
                  <a:srgbClr val="FF0000"/>
                </a:solidFill>
              </a:rPr>
              <a:t>웹문서를 좀 더 다양하게 꾸밀 수 있다.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5D7016-9AA8-F921-BA2A-33564C23FDAE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5D5A87-C056-8ACC-A371-83E1030EAEC1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740AE-B13A-4582-400D-AB9746C7DEA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7D4D55-D49C-B505-AAE1-E8F689F59F44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05366-9EEC-010E-19CA-5989D65AD64B}"/>
              </a:ext>
            </a:extLst>
          </p:cNvPr>
          <p:cNvSpPr txBox="1"/>
          <p:nvPr/>
        </p:nvSpPr>
        <p:spPr>
          <a:xfrm>
            <a:off x="306648" y="9833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A7EA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웹사이트 레이아웃의 종류</a:t>
            </a:r>
            <a:endParaRPr lang="ko-KR" altLang="en-US" sz="2400" dirty="0">
              <a:solidFill>
                <a:srgbClr val="5A7EA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E6298-3FA9-F9FA-0994-4BAB3BAAC23B}"/>
              </a:ext>
            </a:extLst>
          </p:cNvPr>
          <p:cNvSpPr txBox="1"/>
          <p:nvPr/>
        </p:nvSpPr>
        <p:spPr>
          <a:xfrm>
            <a:off x="502497" y="1691192"/>
            <a:ext cx="803911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레이아웃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공간의 크기가 변하지 않는 고정 레이아웃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브라우저 너비를 줄이면 가로 스크롤이 나타남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기기를 고려해서 웹사이트를 제작하기에는 적합하지 않음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AD1C9-DA24-CABC-C07C-0EE18F7A6405}"/>
              </a:ext>
            </a:extLst>
          </p:cNvPr>
          <p:cNvSpPr txBox="1"/>
          <p:nvPr/>
        </p:nvSpPr>
        <p:spPr>
          <a:xfrm>
            <a:off x="502497" y="3285078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0338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  <a:tabLst>
                <a:tab pos="1616075" algn="l"/>
              </a:tabLst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 레이아웃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브라우저 너비와 상관없이 화면에 콘텐츠가 채워지도록 제작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크기에 따라 글이 나열되는 방식이 달라지므로 문제가 생길 수 있다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E29CC-4CFF-3C80-5064-36DF266DF0F0}"/>
              </a:ext>
            </a:extLst>
          </p:cNvPr>
          <p:cNvSpPr txBox="1"/>
          <p:nvPr/>
        </p:nvSpPr>
        <p:spPr>
          <a:xfrm>
            <a:off x="502497" y="4463465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9716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적응형 레이아웃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브라우저 너비에 따라 레이아웃이 변경됨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기기 화면 지원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 레이아웃보다 제작시간이 적게 소요됨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75E74-CE5B-2CEF-4715-0F00E28D5C16}"/>
              </a:ext>
            </a:extLst>
          </p:cNvPr>
          <p:cNvSpPr txBox="1"/>
          <p:nvPr/>
        </p:nvSpPr>
        <p:spPr>
          <a:xfrm>
            <a:off x="502497" y="5641851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971675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레이아웃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동적 레이아웃과 적응형 레이아웃 방식을 결합한 방식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6E9EC3-9389-B767-051B-1FD905E11FFD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BBA9FE-4E1C-5811-00D2-F04AADD71AB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D528C-AC88-E225-28AF-DC26B846DBDA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27191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982980" y="2296667"/>
            <a:ext cx="4803775" cy="3892550"/>
            <a:chOff x="982980" y="2296667"/>
            <a:chExt cx="4803775" cy="3892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124" y="2305811"/>
              <a:ext cx="4787239" cy="35563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7552" y="2301239"/>
              <a:ext cx="4794885" cy="3560445"/>
            </a:xfrm>
            <a:custGeom>
              <a:avLst/>
              <a:gdLst/>
              <a:ahLst/>
              <a:cxnLst/>
              <a:rect l="l" t="t" r="r" b="b"/>
              <a:pathLst>
                <a:path w="4794885" h="3560445">
                  <a:moveTo>
                    <a:pt x="0" y="0"/>
                  </a:moveTo>
                  <a:lnTo>
                    <a:pt x="4794504" y="0"/>
                  </a:lnTo>
                  <a:lnTo>
                    <a:pt x="4794504" y="3560064"/>
                  </a:lnTo>
                  <a:lnTo>
                    <a:pt x="0" y="356006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476" y="5856732"/>
              <a:ext cx="4488179" cy="33191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070091" y="2296667"/>
            <a:ext cx="4745990" cy="3892550"/>
            <a:chOff x="6070091" y="2296667"/>
            <a:chExt cx="4745990" cy="38925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9235" y="2305811"/>
              <a:ext cx="4730477" cy="3556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74663" y="2301239"/>
              <a:ext cx="4737100" cy="3560445"/>
            </a:xfrm>
            <a:custGeom>
              <a:avLst/>
              <a:gdLst/>
              <a:ahLst/>
              <a:cxnLst/>
              <a:rect l="l" t="t" r="r" b="b"/>
              <a:pathLst>
                <a:path w="4737100" h="3560445">
                  <a:moveTo>
                    <a:pt x="0" y="0"/>
                  </a:moveTo>
                  <a:lnTo>
                    <a:pt x="4736592" y="0"/>
                  </a:lnTo>
                  <a:lnTo>
                    <a:pt x="4736592" y="3560064"/>
                  </a:lnTo>
                  <a:lnTo>
                    <a:pt x="0" y="356006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9631" y="5856732"/>
              <a:ext cx="4488179" cy="33191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65727" y="1941054"/>
            <a:ext cx="2698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한컴산뜻돋움"/>
                <a:cs typeface="한컴산뜻돋움"/>
              </a:rPr>
              <a:t>PopUp</a:t>
            </a:r>
            <a:r>
              <a:rPr sz="1800" spc="-80" dirty="0">
                <a:latin typeface="한컴산뜻돋움"/>
                <a:cs typeface="한컴산뜻돋움"/>
              </a:rPr>
              <a:t> </a:t>
            </a:r>
            <a:r>
              <a:rPr sz="1800" spc="680" dirty="0">
                <a:latin typeface="휴먼아미체"/>
                <a:cs typeface="휴먼아미체"/>
              </a:rPr>
              <a:t>창으로</a:t>
            </a:r>
            <a:r>
              <a:rPr sz="1800" spc="-350" dirty="0">
                <a:latin typeface="휴먼아미체"/>
                <a:cs typeface="휴먼아미체"/>
              </a:rPr>
              <a:t> </a:t>
            </a:r>
            <a:r>
              <a:rPr sz="1800" spc="585" dirty="0">
                <a:latin typeface="휴먼아미체"/>
                <a:cs typeface="휴먼아미체"/>
              </a:rPr>
              <a:t>띄워진</a:t>
            </a:r>
            <a:r>
              <a:rPr sz="1800" spc="-360" dirty="0">
                <a:latin typeface="휴먼아미체"/>
                <a:cs typeface="휴먼아미체"/>
              </a:rPr>
              <a:t> </a:t>
            </a:r>
            <a:r>
              <a:rPr sz="1800" spc="459" dirty="0">
                <a:latin typeface="휴먼아미체"/>
                <a:cs typeface="휴먼아미체"/>
              </a:rPr>
              <a:t>게시판</a:t>
            </a:r>
            <a:endParaRPr sz="1800">
              <a:latin typeface="휴먼아미체"/>
              <a:cs typeface="휴먼아미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3603" y="1982659"/>
            <a:ext cx="256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0" dirty="0">
                <a:latin typeface="한컴산뜻돋움"/>
                <a:cs typeface="한컴산뜻돋움"/>
              </a:rPr>
              <a:t>IFRAME</a:t>
            </a:r>
            <a:r>
              <a:rPr sz="1800" spc="190" dirty="0">
                <a:latin typeface="휴먼아미체"/>
                <a:cs typeface="휴먼아미체"/>
              </a:rPr>
              <a:t>으로</a:t>
            </a:r>
            <a:r>
              <a:rPr sz="1800" spc="-340" dirty="0">
                <a:latin typeface="휴먼아미체"/>
                <a:cs typeface="휴먼아미체"/>
              </a:rPr>
              <a:t> </a:t>
            </a:r>
            <a:r>
              <a:rPr sz="1800" spc="550" dirty="0">
                <a:latin typeface="휴먼아미체"/>
                <a:cs typeface="휴먼아미체"/>
              </a:rPr>
              <a:t>삽입된</a:t>
            </a:r>
            <a:r>
              <a:rPr sz="1800" spc="-335" dirty="0">
                <a:latin typeface="휴먼아미체"/>
                <a:cs typeface="휴먼아미체"/>
              </a:rPr>
              <a:t> </a:t>
            </a:r>
            <a:r>
              <a:rPr sz="1800" spc="459" dirty="0">
                <a:latin typeface="휴먼아미체"/>
                <a:cs typeface="휴먼아미체"/>
              </a:rPr>
              <a:t>게시판</a:t>
            </a:r>
            <a:endParaRPr sz="1800">
              <a:latin typeface="휴먼아미체"/>
              <a:cs typeface="휴먼아미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11B07F-FA2A-5A60-A03A-62D470C1750B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 또 다른 문서 삽입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7AF17F-DE56-2BFA-BBA4-62B0E3D2EA1F}"/>
              </a:ext>
            </a:extLst>
          </p:cNvPr>
          <p:cNvSpPr txBox="1"/>
          <p:nvPr/>
        </p:nvSpPr>
        <p:spPr>
          <a:xfrm>
            <a:off x="260654" y="1018383"/>
            <a:ext cx="7881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6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인라인프레임</a:t>
            </a:r>
            <a:r>
              <a:rPr lang="en-US" altLang="ko-KR" sz="2400" b="1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(Inline</a:t>
            </a:r>
            <a:r>
              <a:rPr lang="ko-KR" altLang="en-US" sz="2400" b="1" spc="-7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en-US" altLang="ko-KR"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Frame)</a:t>
            </a:r>
            <a:r>
              <a:rPr lang="ko-KR" altLang="en-US" sz="2400" b="1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또는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아이프레임</a:t>
            </a:r>
            <a:r>
              <a:rPr lang="en-US" altLang="ko-KR"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(IFRAME)</a:t>
            </a:r>
            <a:endParaRPr lang="ko-KR" altLang="en-US" sz="24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C3C1E5-986E-52E0-C89C-E1850758460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051A25-7786-3BBE-37CD-CB435AF08E6B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DF726-A09F-96A6-CB30-AEAC0606356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855864" y="2378964"/>
            <a:ext cx="7669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8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215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800" spc="215" dirty="0">
                <a:solidFill>
                  <a:srgbClr val="001F5F"/>
                </a:solidFill>
                <a:latin typeface="휴먼아미체"/>
                <a:cs typeface="휴먼아미체"/>
              </a:rPr>
              <a:t>파일</a:t>
            </a:r>
            <a:r>
              <a:rPr sz="2800" spc="-49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85" dirty="0">
                <a:solidFill>
                  <a:srgbClr val="001F5F"/>
                </a:solidFill>
                <a:latin typeface="휴먼아미체"/>
                <a:cs typeface="휴먼아미체"/>
              </a:rPr>
              <a:t>이름“</a:t>
            </a:r>
            <a:r>
              <a:rPr sz="2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840" dirty="0">
                <a:solidFill>
                  <a:srgbClr val="001F5F"/>
                </a:solidFill>
                <a:latin typeface="휴먼아미체"/>
                <a:cs typeface="휴먼아미체"/>
              </a:rPr>
              <a:t>속성</a:t>
            </a:r>
            <a:r>
              <a:rPr sz="2800" spc="840" dirty="0">
                <a:solidFill>
                  <a:srgbClr val="001F5F"/>
                </a:solidFill>
                <a:latin typeface="굴림"/>
                <a:cs typeface="굴림"/>
              </a:rPr>
              <a:t>=</a:t>
            </a:r>
            <a:r>
              <a:rPr sz="2800" spc="840" dirty="0">
                <a:solidFill>
                  <a:srgbClr val="001F5F"/>
                </a:solidFill>
                <a:latin typeface="휴먼아미체"/>
                <a:cs typeface="휴먼아미체"/>
              </a:rPr>
              <a:t>속성</a:t>
            </a:r>
            <a:r>
              <a:rPr sz="2800" spc="-51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45" dirty="0">
                <a:solidFill>
                  <a:srgbClr val="001F5F"/>
                </a:solidFill>
                <a:latin typeface="휴먼아미체"/>
                <a:cs typeface="휴먼아미체"/>
              </a:rPr>
              <a:t>값</a:t>
            </a:r>
            <a:r>
              <a:rPr sz="2800" spc="45" dirty="0">
                <a:solidFill>
                  <a:srgbClr val="001F5F"/>
                </a:solidFill>
                <a:latin typeface="한컴산뜻돋움"/>
                <a:cs typeface="한컴산뜻돋움"/>
              </a:rPr>
              <a:t>&gt;&lt;/IFRAME&gt;</a:t>
            </a:r>
            <a:endParaRPr sz="2800" dirty="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" y="3220721"/>
            <a:ext cx="4600221" cy="28803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8492" y="2378964"/>
            <a:ext cx="1731263" cy="4800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568" y="2859939"/>
            <a:ext cx="2007107" cy="5427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080" y="2346959"/>
            <a:ext cx="1487423" cy="6766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97563" y="239772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기본형식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C459E-F839-6591-D229-DB71B27B28E5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 또 다른 문서 삽입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3CF53-CA1E-9289-0656-BAFA28900614}"/>
              </a:ext>
            </a:extLst>
          </p:cNvPr>
          <p:cNvSpPr txBox="1"/>
          <p:nvPr/>
        </p:nvSpPr>
        <p:spPr>
          <a:xfrm>
            <a:off x="30664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&lt;IFRAME&gt;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9EC2-D534-2953-A908-F6398DC5EB62}"/>
              </a:ext>
            </a:extLst>
          </p:cNvPr>
          <p:cNvSpPr txBox="1"/>
          <p:nvPr/>
        </p:nvSpPr>
        <p:spPr>
          <a:xfrm>
            <a:off x="292594" y="1578630"/>
            <a:ext cx="1062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&lt;IFRAME&gt; 태그는 모든 브라우저에서 지원하며 기본 형식은 다음과 같다.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43B8A9-4A7D-846B-F174-A12BEB6109E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A9841E-94FC-29BC-697B-435ED410591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B6906-9A66-0D39-3929-F918C36BD9E5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8" y="2097023"/>
            <a:ext cx="11341606" cy="47609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0676" y="3461631"/>
            <a:ext cx="9784715" cy="2403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36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r>
              <a:rPr sz="2600" spc="365" dirty="0">
                <a:solidFill>
                  <a:srgbClr val="001F5F"/>
                </a:solidFill>
                <a:latin typeface="휴먼아미체"/>
                <a:cs typeface="휴먼아미체"/>
              </a:rPr>
              <a:t>네이버</a:t>
            </a:r>
            <a:r>
              <a:rPr sz="2600"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705" dirty="0">
                <a:solidFill>
                  <a:srgbClr val="001F5F"/>
                </a:solidFill>
                <a:latin typeface="휴먼아미체"/>
                <a:cs typeface="휴먼아미체"/>
              </a:rPr>
              <a:t>검색</a:t>
            </a:r>
            <a:r>
              <a:rPr sz="2600" spc="-45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894" dirty="0">
                <a:solidFill>
                  <a:srgbClr val="001F5F"/>
                </a:solidFill>
                <a:latin typeface="휴먼아미체"/>
                <a:cs typeface="휴먼아미체"/>
              </a:rPr>
              <a:t>사이트</a:t>
            </a:r>
            <a:r>
              <a:rPr sz="2600"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&amp;</a:t>
            </a:r>
            <a:r>
              <a:rPr sz="26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919" dirty="0">
                <a:solidFill>
                  <a:srgbClr val="001F5F"/>
                </a:solidFill>
                <a:latin typeface="휴먼아미체"/>
                <a:cs typeface="휴먼아미체"/>
              </a:rPr>
              <a:t>다음</a:t>
            </a:r>
            <a:r>
              <a:rPr sz="2600" spc="-45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705" dirty="0">
                <a:solidFill>
                  <a:srgbClr val="001F5F"/>
                </a:solidFill>
                <a:latin typeface="휴먼아미체"/>
                <a:cs typeface="휴먼아미체"/>
              </a:rPr>
              <a:t>검색</a:t>
            </a:r>
            <a:r>
              <a:rPr sz="2600" spc="-47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600" spc="370" dirty="0">
                <a:solidFill>
                  <a:srgbClr val="001F5F"/>
                </a:solidFill>
                <a:latin typeface="휴먼아미체"/>
                <a:cs typeface="휴먼아미체"/>
              </a:rPr>
              <a:t>사이트</a:t>
            </a:r>
            <a:r>
              <a:rPr sz="2600" spc="37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6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3"/>
              </a:rPr>
              <a:t>"http:/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3"/>
              </a:rPr>
              <a:t>www.naver.com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6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width="450"</a:t>
            </a:r>
            <a:r>
              <a:rPr sz="26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height="500"&gt;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&lt;/IFRAME&gt;</a:t>
            </a:r>
            <a:endParaRPr sz="26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6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4"/>
              </a:rPr>
              <a:t>"http:/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  <a:hlinkClick r:id="rId4"/>
              </a:rPr>
              <a:t>www.daum.net"</a:t>
            </a:r>
            <a:r>
              <a:rPr sz="26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dirty="0">
                <a:solidFill>
                  <a:srgbClr val="001F5F"/>
                </a:solidFill>
                <a:latin typeface="한컴산뜻돋움"/>
                <a:cs typeface="한컴산뜻돋움"/>
              </a:rPr>
              <a:t>width="450"</a:t>
            </a:r>
            <a:r>
              <a:rPr sz="2600" spc="-15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height="500"&gt;</a:t>
            </a:r>
            <a:endParaRPr sz="2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&lt;/IFRAME&gt;</a:t>
            </a:r>
            <a:endParaRPr sz="260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53F3C-C1C9-809D-8139-4D849C8D9B67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웹문서에 또 다른 문서 삽입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5A7D9-190D-F60B-3821-9C5CFE7A0E6F}"/>
              </a:ext>
            </a:extLst>
          </p:cNvPr>
          <p:cNvSpPr txBox="1"/>
          <p:nvPr/>
        </p:nvSpPr>
        <p:spPr>
          <a:xfrm>
            <a:off x="364671" y="9365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&lt;IFRAME&gt;</a:t>
            </a:r>
            <a:r>
              <a:rPr lang="en-US" altLang="ko-KR"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태그</a:t>
            </a:r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DDD39-74E5-13B4-BFB0-BFAD4D96E1DF}"/>
              </a:ext>
            </a:extLst>
          </p:cNvPr>
          <p:cNvSpPr txBox="1"/>
          <p:nvPr/>
        </p:nvSpPr>
        <p:spPr>
          <a:xfrm>
            <a:off x="364670" y="1496858"/>
            <a:ext cx="11274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&lt;IFRAME&gt; </a:t>
            </a:r>
            <a:r>
              <a:rPr lang="ko-KR" altLang="en-US" dirty="0"/>
              <a:t>태그를 이용하여 하나의 창에 두 개의 사이트를 나타내 보일 수 있다. 또한, 웹 페이지를 삽입할 때 프레임 주변의 테두리선을 없애거나 프레임 테두리의 색상과 두께를 표시하는 등 여러 가지 속성을 조절할 수 있다.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7653" y="1504979"/>
          <a:ext cx="10067290" cy="465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3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Attribute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2192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Value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Description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align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775" marR="351790" indent="-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spc="-2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left </a:t>
                      </a:r>
                      <a:r>
                        <a:rPr sz="2000" spc="-1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right </a:t>
                      </a:r>
                      <a:r>
                        <a:rPr sz="2000" spc="-25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top </a:t>
                      </a:r>
                      <a:r>
                        <a:rPr sz="2000" spc="-1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middle bottom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000" spc="755" dirty="0">
                          <a:latin typeface="휴먼아미체"/>
                          <a:cs typeface="휴먼아미체"/>
                        </a:rPr>
                        <a:t>주변</a:t>
                      </a:r>
                      <a:r>
                        <a:rPr sz="2000" spc="-37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45" dirty="0">
                          <a:latin typeface="휴먼아미체"/>
                          <a:cs typeface="휴먼아미체"/>
                        </a:rPr>
                        <a:t>태그들에</a:t>
                      </a:r>
                      <a:r>
                        <a:rPr sz="20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550" dirty="0">
                          <a:latin typeface="휴먼아미체"/>
                          <a:cs typeface="휴먼아미체"/>
                        </a:rPr>
                        <a:t>따라</a:t>
                      </a:r>
                      <a:r>
                        <a:rPr sz="20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0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000" spc="70" dirty="0">
                          <a:latin typeface="휴먼아미체"/>
                          <a:cs typeface="휴먼아미체"/>
                        </a:rPr>
                        <a:t>의</a:t>
                      </a:r>
                      <a:r>
                        <a:rPr sz="2000" spc="-39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25" dirty="0">
                          <a:latin typeface="휴먼아미체"/>
                          <a:cs typeface="휴먼아미체"/>
                        </a:rPr>
                        <a:t>정렬을</a:t>
                      </a:r>
                      <a:r>
                        <a:rPr sz="20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409" dirty="0">
                          <a:latin typeface="휴먼아미체"/>
                          <a:cs typeface="휴먼아미체"/>
                        </a:rPr>
                        <a:t>지정</a:t>
                      </a:r>
                      <a:r>
                        <a:rPr sz="2000" spc="409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frameborder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2305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00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1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0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000" spc="725" dirty="0">
                          <a:latin typeface="휴먼아미체"/>
                          <a:cs typeface="휴먼아미체"/>
                        </a:rPr>
                        <a:t>주변의</a:t>
                      </a:r>
                      <a:r>
                        <a:rPr sz="2000" spc="-37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00" dirty="0">
                          <a:latin typeface="휴먼아미체"/>
                          <a:cs typeface="휴먼아미체"/>
                        </a:rPr>
                        <a:t>테두리를</a:t>
                      </a:r>
                      <a:r>
                        <a:rPr sz="20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409" dirty="0">
                          <a:latin typeface="휴먼아미체"/>
                          <a:cs typeface="휴먼아미체"/>
                        </a:rPr>
                        <a:t>지정</a:t>
                      </a:r>
                      <a:r>
                        <a:rPr sz="2000" spc="409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longdesc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2305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spc="-25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URL</a:t>
                      </a:r>
                      <a:endParaRPr sz="2100">
                        <a:latin typeface="한컴산뜻돋움"/>
                        <a:cs typeface="한컴산뜻돋움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000" spc="70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000" spc="70" dirty="0">
                          <a:latin typeface="휴먼아미체"/>
                          <a:cs typeface="휴먼아미체"/>
                        </a:rPr>
                        <a:t>긴</a:t>
                      </a:r>
                      <a:r>
                        <a:rPr sz="20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55" dirty="0">
                          <a:latin typeface="휴먼아미체"/>
                          <a:cs typeface="휴먼아미체"/>
                        </a:rPr>
                        <a:t>설명글을</a:t>
                      </a:r>
                      <a:r>
                        <a:rPr sz="20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05" dirty="0">
                          <a:latin typeface="휴먼아미체"/>
                          <a:cs typeface="휴먼아미체"/>
                        </a:rPr>
                        <a:t>포함하는</a:t>
                      </a:r>
                      <a:r>
                        <a:rPr sz="20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50" dirty="0">
                          <a:latin typeface="휴먼아미체"/>
                          <a:cs typeface="휴먼아미체"/>
                        </a:rPr>
                        <a:t>페이지를</a:t>
                      </a:r>
                      <a:r>
                        <a:rPr sz="20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25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000">
                        <a:latin typeface="휴먼아미체"/>
                        <a:cs typeface="휴먼아미체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marginheight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2305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2100" spc="-1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pixels</a:t>
                      </a:r>
                      <a:endParaRPr sz="2100">
                        <a:latin typeface="한컴산뜻돋움"/>
                        <a:cs typeface="한컴산뜻돋움"/>
                      </a:endParaRPr>
                    </a:p>
                  </a:txBody>
                  <a:tcPr marL="0" marR="0" marT="2178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spc="175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000" spc="175" dirty="0">
                          <a:latin typeface="휴먼아미체"/>
                          <a:cs typeface="휴먼아미체"/>
                        </a:rPr>
                        <a:t>내용의</a:t>
                      </a:r>
                      <a:r>
                        <a:rPr sz="20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550" dirty="0">
                          <a:latin typeface="휴먼아미체"/>
                          <a:cs typeface="휴먼아미체"/>
                        </a:rPr>
                        <a:t>상단과</a:t>
                      </a:r>
                      <a:r>
                        <a:rPr sz="2000" spc="-37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585" dirty="0">
                          <a:latin typeface="휴먼아미체"/>
                          <a:cs typeface="휴먼아미체"/>
                        </a:rPr>
                        <a:t>하단의</a:t>
                      </a:r>
                      <a:r>
                        <a:rPr sz="2000" spc="-35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55" dirty="0">
                          <a:latin typeface="휴먼아미체"/>
                          <a:cs typeface="휴먼아미체"/>
                        </a:rPr>
                        <a:t>여백을</a:t>
                      </a:r>
                      <a:r>
                        <a:rPr sz="20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25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000">
                        <a:latin typeface="휴먼아미체"/>
                        <a:cs typeface="휴먼아미체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C1C8C8-D07F-809D-51D9-71CE79D41242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042F0D3-0F70-D18B-EE8E-C910E4D2B244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D5970E-4772-1B0B-90BB-740296002010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14800-DE1C-3D5F-4A5C-0243FCF0A44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13992"/>
              </p:ext>
            </p:extLst>
          </p:nvPr>
        </p:nvGraphicFramePr>
        <p:xfrm>
          <a:off x="1124587" y="1888805"/>
          <a:ext cx="10069194" cy="286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7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Attribute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Value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Description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marginwidth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31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100" spc="-10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pixels</a:t>
                      </a:r>
                      <a:endParaRPr sz="2100">
                        <a:latin typeface="한컴산뜻돋움"/>
                        <a:cs typeface="한컴산뜻돋움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000" spc="175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000" spc="175" dirty="0">
                          <a:latin typeface="휴먼아미체"/>
                          <a:cs typeface="휴먼아미체"/>
                        </a:rPr>
                        <a:t>내용의</a:t>
                      </a:r>
                      <a:r>
                        <a:rPr sz="2000" spc="-39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50" dirty="0">
                          <a:latin typeface="휴먼아미체"/>
                          <a:cs typeface="휴먼아미체"/>
                        </a:rPr>
                        <a:t>좌측과</a:t>
                      </a:r>
                      <a:r>
                        <a:rPr sz="20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795" dirty="0">
                          <a:latin typeface="휴먼아미체"/>
                          <a:cs typeface="휴먼아미체"/>
                        </a:rPr>
                        <a:t>우측의</a:t>
                      </a:r>
                      <a:r>
                        <a:rPr sz="2000" spc="-35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55" dirty="0">
                          <a:latin typeface="휴먼아미체"/>
                          <a:cs typeface="휴먼아미체"/>
                        </a:rPr>
                        <a:t>여백을</a:t>
                      </a:r>
                      <a:r>
                        <a:rPr sz="2000" spc="-36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25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000">
                        <a:latin typeface="휴먼아미체"/>
                        <a:cs typeface="휴먼아미체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한컴산뜻돋움"/>
                          <a:cs typeface="한컴산뜻돋움"/>
                        </a:rPr>
                        <a:t>scrolling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355" marR="673100" indent="63500" algn="just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000" spc="-25" dirty="0">
                          <a:solidFill>
                            <a:srgbClr val="BEBEBE"/>
                          </a:solidFill>
                          <a:latin typeface="한컴산뜻돋움"/>
                          <a:cs typeface="한컴산뜻돋움"/>
                        </a:rPr>
                        <a:t>yes no auto</a:t>
                      </a:r>
                      <a:endParaRPr sz="2000">
                        <a:latin typeface="한컴산뜻돋움"/>
                        <a:cs typeface="한컴산뜻돋움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70"/>
                        </a:spcBef>
                      </a:pPr>
                      <a:r>
                        <a:rPr sz="2800" b="1" spc="-7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HTML5</a:t>
                      </a:r>
                      <a:r>
                        <a:rPr sz="2800" b="1" spc="-7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에서</a:t>
                      </a:r>
                      <a:r>
                        <a:rPr sz="2800" b="1" spc="-110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16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지원하지</a:t>
                      </a:r>
                      <a:r>
                        <a:rPr sz="2800" b="1" spc="-9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 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나눔고딕 ExtraBold"/>
                          <a:cs typeface="나눔고딕 ExtraBold"/>
                        </a:rPr>
                        <a:t>않음</a:t>
                      </a:r>
                      <a:r>
                        <a:rPr sz="2800" b="1" spc="-25" dirty="0">
                          <a:solidFill>
                            <a:srgbClr val="FF5050"/>
                          </a:solidFill>
                          <a:latin typeface="한컴산뜻돋움"/>
                          <a:cs typeface="한컴산뜻돋움"/>
                        </a:rPr>
                        <a:t>.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spc="305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000" spc="305" dirty="0">
                          <a:latin typeface="휴먼아미체"/>
                          <a:cs typeface="휴먼아미체"/>
                        </a:rPr>
                        <a:t>스크롤바를</a:t>
                      </a:r>
                      <a:r>
                        <a:rPr sz="2000" spc="-36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000" spc="625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000">
                        <a:latin typeface="휴먼아미체"/>
                        <a:cs typeface="휴먼아미체"/>
                      </a:endParaRPr>
                    </a:p>
                  </a:txBody>
                  <a:tcPr marL="0" marR="0" marT="30099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DD1AA63D-EFFC-963E-2E87-C7F5F0F7E92B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0DA96-B033-A05C-0AA3-1F6D4C91ADDD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E2308F-5E10-B5B2-0F37-805269ECB603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258B4-A548-7A1F-74AB-0F74C6B25256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34434-C80D-4F0A-9829-CC50AE74DA9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49301"/>
              </p:ext>
            </p:extLst>
          </p:nvPr>
        </p:nvGraphicFramePr>
        <p:xfrm>
          <a:off x="972185" y="2126018"/>
          <a:ext cx="10361930" cy="346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Attribute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2603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Value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한컴산뜻돋움"/>
                          <a:cs typeface="한컴산뜻돋움"/>
                        </a:rPr>
                        <a:t>Description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35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800" spc="-25" dirty="0">
                          <a:latin typeface="한컴산뜻돋움"/>
                          <a:cs typeface="한컴산뜻돋움"/>
                        </a:rPr>
                        <a:t>src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10858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950" spc="-25" dirty="0">
                          <a:latin typeface="한컴산뜻돋움"/>
                          <a:cs typeface="한컴산뜻돋움"/>
                        </a:rPr>
                        <a:t>URL</a:t>
                      </a:r>
                      <a:endParaRPr sz="2950">
                        <a:latin typeface="한컴산뜻돋움"/>
                        <a:cs typeface="한컴산뜻돋움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400" spc="125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400" spc="125" dirty="0">
                          <a:latin typeface="휴먼아미체"/>
                          <a:cs typeface="휴먼아미체"/>
                        </a:rPr>
                        <a:t>에서</a:t>
                      </a:r>
                      <a:r>
                        <a:rPr sz="24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75" dirty="0">
                          <a:latin typeface="휴먼아미체"/>
                          <a:cs typeface="휴먼아미체"/>
                        </a:rPr>
                        <a:t>삽입하려는</a:t>
                      </a:r>
                      <a:r>
                        <a:rPr sz="2400" spc="-42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855" dirty="0">
                          <a:latin typeface="휴먼아미체"/>
                          <a:cs typeface="휴먼아미체"/>
                        </a:rPr>
                        <a:t>문서의</a:t>
                      </a:r>
                      <a:r>
                        <a:rPr sz="24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1030" dirty="0">
                          <a:latin typeface="휴먼아미체"/>
                          <a:cs typeface="휴먼아미체"/>
                        </a:rPr>
                        <a:t>주소를</a:t>
                      </a:r>
                      <a:r>
                        <a:rPr sz="24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50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width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950" spc="-10" dirty="0">
                          <a:latin typeface="한컴산뜻돋움"/>
                          <a:cs typeface="한컴산뜻돋움"/>
                        </a:rPr>
                        <a:t>pixels</a:t>
                      </a:r>
                      <a:endParaRPr sz="2950">
                        <a:latin typeface="한컴산뜻돋움"/>
                        <a:cs typeface="한컴산뜻돋움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400" spc="80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400" spc="80" dirty="0">
                          <a:latin typeface="휴먼아미체"/>
                          <a:cs typeface="휴먼아미체"/>
                        </a:rPr>
                        <a:t>의</a:t>
                      </a:r>
                      <a:r>
                        <a:rPr sz="24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855" dirty="0">
                          <a:latin typeface="휴먼아미체"/>
                          <a:cs typeface="휴먼아미체"/>
                        </a:rPr>
                        <a:t>너비를</a:t>
                      </a:r>
                      <a:r>
                        <a:rPr sz="2400" spc="-41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50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height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950" spc="-10" dirty="0">
                          <a:latin typeface="한컴산뜻돋움"/>
                          <a:cs typeface="한컴산뜻돋움"/>
                        </a:rPr>
                        <a:t>Pixels</a:t>
                      </a:r>
                      <a:endParaRPr sz="2950">
                        <a:latin typeface="한컴산뜻돋움"/>
                        <a:cs typeface="한컴산뜻돋움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400" spc="80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400" spc="80" dirty="0">
                          <a:latin typeface="휴먼아미체"/>
                          <a:cs typeface="휴먼아미체"/>
                        </a:rPr>
                        <a:t>의</a:t>
                      </a:r>
                      <a:r>
                        <a:rPr sz="24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940" dirty="0">
                          <a:latin typeface="휴먼아미체"/>
                          <a:cs typeface="휴먼아미체"/>
                        </a:rPr>
                        <a:t>높이를</a:t>
                      </a:r>
                      <a:r>
                        <a:rPr sz="24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50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800" spc="-20" dirty="0">
                          <a:latin typeface="한컴산뜻돋움"/>
                          <a:cs typeface="한컴산뜻돋움"/>
                        </a:rPr>
                        <a:t>name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950" spc="-20" dirty="0">
                          <a:latin typeface="한컴산뜻돋움"/>
                          <a:cs typeface="한컴산뜻돋움"/>
                        </a:rPr>
                        <a:t>Text</a:t>
                      </a:r>
                      <a:endParaRPr sz="2950">
                        <a:latin typeface="한컴산뜻돋움"/>
                        <a:cs typeface="한컴산뜻돋움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400" spc="80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400" spc="80" dirty="0">
                          <a:latin typeface="휴먼아미체"/>
                          <a:cs typeface="휴먼아미체"/>
                        </a:rPr>
                        <a:t>의</a:t>
                      </a:r>
                      <a:r>
                        <a:rPr sz="2400" spc="-425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940" dirty="0">
                          <a:latin typeface="휴먼아미체"/>
                          <a:cs typeface="휴먼아미체"/>
                        </a:rPr>
                        <a:t>이름을</a:t>
                      </a:r>
                      <a:r>
                        <a:rPr sz="2400" spc="-409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50" dirty="0">
                          <a:latin typeface="휴먼아미체"/>
                          <a:cs typeface="휴먼아미체"/>
                        </a:rPr>
                        <a:t>지정</a:t>
                      </a:r>
                      <a:endParaRPr sz="2400">
                        <a:latin typeface="휴먼아미체"/>
                        <a:cs typeface="휴먼아미체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8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srcdoc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950" spc="-10" dirty="0">
                          <a:latin typeface="한컴산뜻돋움"/>
                          <a:cs typeface="한컴산뜻돋움"/>
                        </a:rPr>
                        <a:t>HTML_code</a:t>
                      </a:r>
                      <a:endParaRPr sz="2950">
                        <a:latin typeface="한컴산뜻돋움"/>
                        <a:cs typeface="한컴산뜻돋움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400" spc="125" dirty="0">
                          <a:latin typeface="한컴산뜻돋움"/>
                          <a:cs typeface="한컴산뜻돋움"/>
                        </a:rPr>
                        <a:t>&lt;IFRAME&gt;</a:t>
                      </a:r>
                      <a:r>
                        <a:rPr sz="2400" spc="125" dirty="0">
                          <a:latin typeface="휴먼아미체"/>
                          <a:cs typeface="휴먼아미체"/>
                        </a:rPr>
                        <a:t>에서</a:t>
                      </a:r>
                      <a:r>
                        <a:rPr sz="24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940" dirty="0">
                          <a:latin typeface="휴먼아미체"/>
                          <a:cs typeface="휴먼아미체"/>
                        </a:rPr>
                        <a:t>보이는</a:t>
                      </a:r>
                      <a:r>
                        <a:rPr sz="24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715" dirty="0">
                          <a:latin typeface="휴먼아미체"/>
                          <a:cs typeface="휴먼아미체"/>
                        </a:rPr>
                        <a:t>페이지의</a:t>
                      </a:r>
                      <a:r>
                        <a:rPr sz="2400" spc="-434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360" dirty="0">
                          <a:latin typeface="한컴산뜻돋움"/>
                          <a:cs typeface="한컴산뜻돋움"/>
                        </a:rPr>
                        <a:t>HTML</a:t>
                      </a:r>
                      <a:r>
                        <a:rPr sz="2400" spc="360" dirty="0">
                          <a:latin typeface="휴먼아미체"/>
                          <a:cs typeface="휴먼아미체"/>
                        </a:rPr>
                        <a:t>내용을</a:t>
                      </a:r>
                      <a:r>
                        <a:rPr sz="2400" spc="-430" dirty="0">
                          <a:latin typeface="휴먼아미체"/>
                          <a:cs typeface="휴먼아미체"/>
                        </a:rPr>
                        <a:t> </a:t>
                      </a:r>
                      <a:r>
                        <a:rPr sz="2400" spc="490" dirty="0">
                          <a:latin typeface="휴먼아미체"/>
                          <a:cs typeface="휴먼아미체"/>
                        </a:rPr>
                        <a:t>지정</a:t>
                      </a:r>
                      <a:r>
                        <a:rPr sz="2400" spc="490" dirty="0">
                          <a:latin typeface="한컴산뜻돋움"/>
                          <a:cs typeface="한컴산뜻돋움"/>
                        </a:rPr>
                        <a:t>.</a:t>
                      </a:r>
                      <a:endParaRPr sz="2400">
                        <a:latin typeface="한컴산뜻돋움"/>
                        <a:cs typeface="한컴산뜻돋움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4524BE71-58AE-B4C2-61DA-A9E75F39734C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471EA-FB97-9BCE-C8C7-964A1917C89D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EB06866-3082-7368-B32C-ED33D311EBF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54B8E3-7763-E5DA-3AA0-7D4B001018F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CC228-863A-4015-B0F4-D679C23C871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3">
            <a:extLst>
              <a:ext uri="{FF2B5EF4-FFF2-40B4-BE49-F238E27FC236}">
                <a16:creationId xmlns:a16="http://schemas.microsoft.com/office/drawing/2014/main" id="{33CC0178-6E09-236C-4494-935C345C1D71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2E7E8-5967-3F16-DB07-01147D355DE2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E6F79-1E4F-714C-6609-11F8C5C05A5D}"/>
              </a:ext>
            </a:extLst>
          </p:cNvPr>
          <p:cNvSpPr txBox="1"/>
          <p:nvPr/>
        </p:nvSpPr>
        <p:spPr>
          <a:xfrm>
            <a:off x="689546" y="5721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name</a:t>
            </a:r>
            <a:r>
              <a:rPr lang="ko-KR" altLang="en-US" dirty="0"/>
              <a:t> 속성을 이용하여 프레임의 이름을 지정할 수 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AF9E-57A9-F785-80D8-366B32C680C4}"/>
              </a:ext>
            </a:extLst>
          </p:cNvPr>
          <p:cNvSpPr txBox="1"/>
          <p:nvPr/>
        </p:nvSpPr>
        <p:spPr>
          <a:xfrm>
            <a:off x="689546" y="2196431"/>
            <a:ext cx="1551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src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9B171-5BC6-ACF6-57B0-29F0BB61D153}"/>
              </a:ext>
            </a:extLst>
          </p:cNvPr>
          <p:cNvSpPr txBox="1"/>
          <p:nvPr/>
        </p:nvSpPr>
        <p:spPr>
          <a:xfrm>
            <a:off x="689546" y="2771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프레임 안에 나타날 파일이나 </a:t>
            </a:r>
            <a:r>
              <a:rPr lang="ko-KR" altLang="en-US" dirty="0" err="1"/>
              <a:t>URL을</a:t>
            </a:r>
            <a:r>
              <a:rPr lang="ko-KR" altLang="en-US" dirty="0"/>
              <a:t> 지정한다.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98355-422A-6EB6-B861-9650325D69CC}"/>
              </a:ext>
            </a:extLst>
          </p:cNvPr>
          <p:cNvSpPr txBox="1"/>
          <p:nvPr/>
        </p:nvSpPr>
        <p:spPr>
          <a:xfrm>
            <a:off x="689546" y="355950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width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height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C7C66-69A7-ED52-E329-9C7AF83C4047}"/>
              </a:ext>
            </a:extLst>
          </p:cNvPr>
          <p:cNvSpPr txBox="1"/>
          <p:nvPr/>
        </p:nvSpPr>
        <p:spPr>
          <a:xfrm>
            <a:off x="689546" y="4151666"/>
            <a:ext cx="7636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화면에 나타날 인라인 프레임의 폭(</a:t>
            </a:r>
            <a:r>
              <a:rPr lang="ko-KR" altLang="en-US" dirty="0" err="1"/>
              <a:t>width</a:t>
            </a:r>
            <a:r>
              <a:rPr lang="ko-KR" altLang="en-US" dirty="0"/>
              <a:t>)과 높이(</a:t>
            </a:r>
            <a:r>
              <a:rPr lang="ko-KR" altLang="en-US" dirty="0" err="1"/>
              <a:t>height</a:t>
            </a:r>
            <a:r>
              <a:rPr lang="ko-KR" altLang="en-US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지정한다.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8F542-22F1-495A-F627-65F054BFC801}"/>
              </a:ext>
            </a:extLst>
          </p:cNvPr>
          <p:cNvSpPr txBox="1"/>
          <p:nvPr/>
        </p:nvSpPr>
        <p:spPr>
          <a:xfrm>
            <a:off x="689546" y="51621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BB2338-A506-CF4D-63F5-D7AA9BAC5ED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9C2582-5544-4615-5A8A-7CE4D5558B2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91B65-C3B9-04E8-0029-960FD13A9B0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60157"/>
              </p:ext>
            </p:extLst>
          </p:nvPr>
        </p:nvGraphicFramePr>
        <p:xfrm>
          <a:off x="865898" y="4057144"/>
          <a:ext cx="10294620" cy="1459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0D0D0D"/>
                          </a:solidFill>
                          <a:latin typeface="한컴산뜻돋움"/>
                          <a:cs typeface="한컴산뜻돋움"/>
                        </a:rPr>
                        <a:t>Browser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-10" dirty="0">
                          <a:solidFill>
                            <a:srgbClr val="0D0D0D"/>
                          </a:solidFill>
                          <a:latin typeface="한컴산뜻돋움"/>
                          <a:cs typeface="한컴산뜻돋움"/>
                        </a:rPr>
                        <a:t>srcdoc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5016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20.0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solidFill>
                            <a:srgbClr val="E80000"/>
                          </a:solidFill>
                          <a:latin typeface="한컴산뜻돋움"/>
                          <a:cs typeface="한컴산뜻돋움"/>
                        </a:rPr>
                        <a:t>Not</a:t>
                      </a:r>
                      <a:r>
                        <a:rPr sz="1800" spc="-90" dirty="0">
                          <a:solidFill>
                            <a:srgbClr val="E80000"/>
                          </a:solidFill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1800" spc="-10" dirty="0">
                          <a:solidFill>
                            <a:srgbClr val="E80000"/>
                          </a:solidFill>
                          <a:latin typeface="한컴산뜻돋움"/>
                          <a:cs typeface="한컴산뜻돋움"/>
                        </a:rPr>
                        <a:t>supported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25.0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25" dirty="0">
                          <a:latin typeface="한컴산뜻돋움"/>
                          <a:cs typeface="한컴산뜻돋움"/>
                        </a:rPr>
                        <a:t>6.0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20" dirty="0">
                          <a:latin typeface="한컴산뜻돋움"/>
                          <a:cs typeface="한컴산뜻돋움"/>
                        </a:rPr>
                        <a:t>15.0</a:t>
                      </a:r>
                      <a:endParaRPr sz="1800">
                        <a:latin typeface="한컴산뜻돋움"/>
                        <a:cs typeface="한컴산뜻돋움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2247" y="4146009"/>
            <a:ext cx="961580" cy="8762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9431" y="4146009"/>
            <a:ext cx="904922" cy="8762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3732" y="4146009"/>
            <a:ext cx="770597" cy="8381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3539" y="4146009"/>
            <a:ext cx="895930" cy="8762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7748" y="4146009"/>
            <a:ext cx="804671" cy="8762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8080" y="5523704"/>
            <a:ext cx="9602723" cy="307324"/>
          </a:xfrm>
          <a:prstGeom prst="rect">
            <a:avLst/>
          </a:prstGeom>
        </p:spPr>
      </p:pic>
      <p:sp>
        <p:nvSpPr>
          <p:cNvPr id="34" name="object 3">
            <a:extLst>
              <a:ext uri="{FF2B5EF4-FFF2-40B4-BE49-F238E27FC236}">
                <a16:creationId xmlns:a16="http://schemas.microsoft.com/office/drawing/2014/main" id="{D8A35634-D262-6F01-3A58-0FC7F3BA065C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028CF-545E-E77A-2C3B-0483884E3FBC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A0D38-212C-B800-48C6-676F19EBE6BE}"/>
              </a:ext>
            </a:extLst>
          </p:cNvPr>
          <p:cNvSpPr txBox="1"/>
          <p:nvPr/>
        </p:nvSpPr>
        <p:spPr>
          <a:xfrm>
            <a:off x="706479" y="183363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srcdoc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FB8AE-3899-253B-77C1-EE59A515B474}"/>
              </a:ext>
            </a:extLst>
          </p:cNvPr>
          <p:cNvSpPr txBox="1"/>
          <p:nvPr/>
        </p:nvSpPr>
        <p:spPr>
          <a:xfrm>
            <a:off x="771703" y="2505670"/>
            <a:ext cx="10793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src속성과</a:t>
            </a:r>
            <a:r>
              <a:rPr lang="ko-KR" altLang="en-US" dirty="0"/>
              <a:t> </a:t>
            </a:r>
            <a:r>
              <a:rPr lang="ko-KR" altLang="en-US" dirty="0" err="1"/>
              <a:t>srcdoc속성을</a:t>
            </a:r>
            <a:r>
              <a:rPr lang="ko-KR" altLang="en-US" dirty="0"/>
              <a:t> 모두 작성하면 </a:t>
            </a:r>
            <a:r>
              <a:rPr lang="ko-KR" altLang="en-US" dirty="0" err="1"/>
              <a:t>s</a:t>
            </a:r>
            <a:r>
              <a:rPr lang="ko-KR" altLang="en-US" b="1" dirty="0" err="1">
                <a:solidFill>
                  <a:srgbClr val="FF0000"/>
                </a:solidFill>
              </a:rPr>
              <a:t>rcdoc속성이</a:t>
            </a:r>
            <a:r>
              <a:rPr lang="ko-KR" altLang="en-US" b="1" dirty="0">
                <a:solidFill>
                  <a:srgbClr val="FF0000"/>
                </a:solidFill>
              </a:rPr>
              <a:t> 우선하여 적용</a:t>
            </a:r>
            <a:r>
              <a:rPr lang="ko-KR" altLang="en-US" dirty="0"/>
              <a:t>된다.</a:t>
            </a:r>
          </a:p>
          <a:p>
            <a:r>
              <a:rPr lang="ko-KR" altLang="en-US" dirty="0"/>
              <a:t>이는 </a:t>
            </a:r>
            <a:r>
              <a:rPr lang="ko-KR" altLang="en-US" dirty="0" err="1"/>
              <a:t>srcdoc속성에</a:t>
            </a:r>
            <a:r>
              <a:rPr lang="ko-KR" altLang="en-US" dirty="0"/>
              <a:t> 작성하는 형태와 </a:t>
            </a:r>
            <a:r>
              <a:rPr lang="ko-KR" altLang="en-US" dirty="0" err="1"/>
              <a:t>src</a:t>
            </a:r>
            <a:r>
              <a:rPr lang="ko-KR" altLang="en-US" dirty="0"/>
              <a:t> 속성에 작성하는 형태가 같음을 의미한다. </a:t>
            </a:r>
            <a:r>
              <a:rPr lang="ko-KR" altLang="en-US" dirty="0" err="1"/>
              <a:t>srcdoc속성에</a:t>
            </a:r>
            <a:r>
              <a:rPr lang="ko-KR" altLang="en-US" dirty="0"/>
              <a:t> 설정된 것을 해석하여 도큐먼트 콘텐츠로 사용하므로 일반적으로 도큐먼트에 작성하는 형태로 작성한다.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7C0F27-1E8C-6113-59CC-221BC315A46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0143FF-EE34-EBEB-0625-8BACF49D9037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8C4ED-C0F8-215D-66A6-05C6DEFD8FC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06648" y="2905443"/>
            <a:ext cx="10803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359">
              <a:lnSpc>
                <a:spcPct val="100000"/>
              </a:lnSpc>
            </a:pP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400" spc="-2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srcdoc="&lt;p&gt;Hello</a:t>
            </a:r>
            <a:r>
              <a:rPr sz="2400" spc="-2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HTML5!&lt;/p&gt;"</a:t>
            </a:r>
            <a:r>
              <a:rPr sz="2400" spc="-22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src=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"http:/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400" spc="-105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www.</a:t>
            </a:r>
            <a:r>
              <a:rPr sz="2400" spc="-250" dirty="0">
                <a:solidFill>
                  <a:srgbClr val="001F5F"/>
                </a:solidFill>
                <a:latin typeface="한컴산뜻돋움"/>
                <a:cs typeface="한컴산뜻돋움"/>
                <a:hlinkClick r:id="rId2"/>
              </a:rPr>
              <a:t> </a:t>
            </a:r>
            <a:r>
              <a:rPr sz="2400" spc="-100" dirty="0">
                <a:solidFill>
                  <a:srgbClr val="001F5F"/>
                </a:solidFill>
                <a:latin typeface="한컴산뜻돋움"/>
                <a:cs typeface="한컴산뜻돋움"/>
              </a:rPr>
              <a:t>gmarket.com"&gt;&lt;/iframe&gt;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90907" y="3617410"/>
            <a:ext cx="6148070" cy="2432685"/>
            <a:chOff x="2825495" y="4181855"/>
            <a:chExt cx="6148070" cy="24326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4747" y="4181855"/>
              <a:ext cx="2988563" cy="241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5495" y="4183379"/>
              <a:ext cx="3020567" cy="24307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8647" y="4838699"/>
              <a:ext cx="2870745" cy="1553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97785" y="4578933"/>
            <a:ext cx="1541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>
              <a:lnSpc>
                <a:spcPts val="2125"/>
              </a:lnSpc>
              <a:spcBef>
                <a:spcPts val="100"/>
              </a:spcBef>
            </a:pPr>
            <a:r>
              <a:rPr sz="1800" spc="195" dirty="0">
                <a:latin typeface="한컴산뜻돋움"/>
                <a:cs typeface="한컴산뜻돋움"/>
              </a:rPr>
              <a:t>srcdoc</a:t>
            </a:r>
            <a:r>
              <a:rPr sz="1800" spc="195" dirty="0">
                <a:latin typeface="휴먼아미체"/>
                <a:cs typeface="휴먼아미체"/>
              </a:rPr>
              <a:t>속성이</a:t>
            </a:r>
            <a:endParaRPr sz="1800">
              <a:latin typeface="휴먼아미체"/>
              <a:cs typeface="휴먼아미체"/>
            </a:endParaRPr>
          </a:p>
          <a:p>
            <a:pPr marL="12700">
              <a:lnSpc>
                <a:spcPts val="2845"/>
              </a:lnSpc>
            </a:pPr>
            <a:r>
              <a:rPr sz="2400" b="1" spc="-145" dirty="0">
                <a:latin typeface="나눔고딕 ExtraBold"/>
                <a:cs typeface="나눔고딕 ExtraBold"/>
              </a:rPr>
              <a:t>지원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latin typeface="나눔고딕 ExtraBold"/>
                <a:cs typeface="나눔고딕 ExtraBold"/>
              </a:rPr>
              <a:t>안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latin typeface="나눔고딕 ExtraBold"/>
                <a:cs typeface="나눔고딕 ExtraBold"/>
              </a:rPr>
              <a:t>되는</a:t>
            </a:r>
            <a:endParaRPr sz="2400">
              <a:latin typeface="나눔고딕 ExtraBold"/>
              <a:cs typeface="나눔고딕 ExtraBold"/>
            </a:endParaRPr>
          </a:p>
          <a:p>
            <a:pPr marL="507365">
              <a:lnSpc>
                <a:spcPct val="100000"/>
              </a:lnSpc>
              <a:spcBef>
                <a:spcPts val="70"/>
              </a:spcBef>
            </a:pPr>
            <a:r>
              <a:rPr sz="1800" spc="690" dirty="0">
                <a:latin typeface="휴먼아미체"/>
                <a:cs typeface="휴먼아미체"/>
              </a:rPr>
              <a:t>익스플로러</a:t>
            </a:r>
            <a:endParaRPr sz="1800">
              <a:latin typeface="휴먼아미체"/>
              <a:cs typeface="휴먼아미체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6972" y="4726152"/>
            <a:ext cx="1317625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195" dirty="0">
                <a:latin typeface="한컴산뜻돋움"/>
                <a:cs typeface="한컴산뜻돋움"/>
              </a:rPr>
              <a:t>srcdoc</a:t>
            </a:r>
            <a:r>
              <a:rPr sz="1800" spc="195" dirty="0">
                <a:latin typeface="휴먼아미체"/>
                <a:cs typeface="휴먼아미체"/>
              </a:rPr>
              <a:t>속성이</a:t>
            </a:r>
            <a:endParaRPr sz="1800">
              <a:latin typeface="휴먼아미체"/>
              <a:cs typeface="휴먼아미체"/>
            </a:endParaRPr>
          </a:p>
          <a:p>
            <a:pPr marL="12700" marR="142875">
              <a:lnSpc>
                <a:spcPts val="2880"/>
              </a:lnSpc>
              <a:spcBef>
                <a:spcPts val="60"/>
              </a:spcBef>
            </a:pPr>
            <a:r>
              <a:rPr sz="2400" b="1" spc="-145" dirty="0">
                <a:latin typeface="나눔고딕 ExtraBold"/>
                <a:cs typeface="나눔고딕 ExtraBold"/>
              </a:rPr>
              <a:t>지원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25" dirty="0">
                <a:latin typeface="나눔고딕 ExtraBold"/>
                <a:cs typeface="나눔고딕 ExtraBold"/>
              </a:rPr>
              <a:t>되는 </a:t>
            </a:r>
            <a:r>
              <a:rPr sz="2400" b="1" spc="-145" dirty="0">
                <a:latin typeface="나눔고딕 ExtraBold"/>
                <a:cs typeface="나눔고딕 ExtraBold"/>
              </a:rPr>
              <a:t>구글</a:t>
            </a:r>
            <a:r>
              <a:rPr sz="2400" b="1" spc="-130" dirty="0">
                <a:latin typeface="나눔고딕 ExtraBold"/>
                <a:cs typeface="나눔고딕 ExtraBold"/>
              </a:rPr>
              <a:t> </a:t>
            </a:r>
            <a:r>
              <a:rPr sz="2400" b="1" spc="-125" dirty="0">
                <a:latin typeface="나눔고딕 ExtraBold"/>
                <a:cs typeface="나눔고딕 ExtraBold"/>
              </a:rPr>
              <a:t>크롬</a:t>
            </a:r>
            <a:endParaRPr sz="2400">
              <a:latin typeface="나눔고딕 ExtraBold"/>
              <a:cs typeface="나눔고딕 ExtraBold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F9EB367-5ECB-5BAF-EA31-96C3A696EE17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49B5D-7212-2CC9-3549-72C543A177D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15A63-63D8-63CF-431A-13C367558514}"/>
              </a:ext>
            </a:extLst>
          </p:cNvPr>
          <p:cNvSpPr txBox="1"/>
          <p:nvPr/>
        </p:nvSpPr>
        <p:spPr>
          <a:xfrm>
            <a:off x="369982" y="1682292"/>
            <a:ext cx="11226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HTML5버전을 지원하지 않는 브라우저에서는 </a:t>
            </a:r>
            <a:r>
              <a:rPr lang="ko-KR" altLang="en-US" dirty="0" err="1"/>
              <a:t>srcdoc속성에서</a:t>
            </a:r>
            <a:r>
              <a:rPr lang="ko-KR" altLang="en-US" dirty="0"/>
              <a:t> 설정한 &lt;</a:t>
            </a:r>
            <a:r>
              <a:rPr lang="ko-KR" altLang="en-US" dirty="0" err="1"/>
              <a:t>p</a:t>
            </a:r>
            <a:r>
              <a:rPr lang="ko-KR" altLang="en-US" dirty="0"/>
              <a:t>&gt;태그의 내용이 나타나지 않고 </a:t>
            </a:r>
            <a:r>
              <a:rPr lang="ko-KR" altLang="en-US" dirty="0" err="1"/>
              <a:t>src속성에서</a:t>
            </a:r>
            <a:r>
              <a:rPr lang="ko-KR" altLang="en-US" dirty="0"/>
              <a:t> 지정한 사이트가 나타난다. 하지만 구글 크롬에서는 사이트가 보이지 않고 &lt;</a:t>
            </a:r>
            <a:r>
              <a:rPr lang="ko-KR" altLang="en-US" dirty="0" err="1"/>
              <a:t>p</a:t>
            </a:r>
            <a:r>
              <a:rPr lang="ko-KR" altLang="en-US" dirty="0"/>
              <a:t>&gt;태그의 내용이 나타나고 있는 것을 확인할 수 있다.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C4F956-8972-61E1-FC3F-3F2911708A68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1F080D-CC6D-C913-4790-F9B658171DD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5FBB0-6155-8C4B-E653-8BD0B5283C5F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4974" y="3026595"/>
            <a:ext cx="5122037" cy="35534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7621" y="2627376"/>
            <a:ext cx="9474707" cy="3319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156" y="1620012"/>
            <a:ext cx="9933432" cy="112013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14156" y="1620013"/>
            <a:ext cx="9933940" cy="1120140"/>
          </a:xfrm>
          <a:custGeom>
            <a:avLst/>
            <a:gdLst/>
            <a:ahLst/>
            <a:cxnLst/>
            <a:rect l="l" t="t" r="r" b="b"/>
            <a:pathLst>
              <a:path w="9933940" h="1120139">
                <a:moveTo>
                  <a:pt x="0" y="97878"/>
                </a:moveTo>
                <a:lnTo>
                  <a:pt x="7692" y="59777"/>
                </a:lnTo>
                <a:lnTo>
                  <a:pt x="28670" y="28665"/>
                </a:lnTo>
                <a:lnTo>
                  <a:pt x="59782" y="7690"/>
                </a:lnTo>
                <a:lnTo>
                  <a:pt x="97878" y="0"/>
                </a:lnTo>
                <a:lnTo>
                  <a:pt x="9835553" y="0"/>
                </a:lnTo>
                <a:lnTo>
                  <a:pt x="9873649" y="7690"/>
                </a:lnTo>
                <a:lnTo>
                  <a:pt x="9904761" y="28665"/>
                </a:lnTo>
                <a:lnTo>
                  <a:pt x="9925739" y="59777"/>
                </a:lnTo>
                <a:lnTo>
                  <a:pt x="9933432" y="97878"/>
                </a:lnTo>
                <a:lnTo>
                  <a:pt x="9933432" y="1022261"/>
                </a:lnTo>
                <a:lnTo>
                  <a:pt x="9925739" y="1060357"/>
                </a:lnTo>
                <a:lnTo>
                  <a:pt x="9904761" y="1091469"/>
                </a:lnTo>
                <a:lnTo>
                  <a:pt x="9873649" y="1112447"/>
                </a:lnTo>
                <a:lnTo>
                  <a:pt x="9835553" y="1120139"/>
                </a:lnTo>
                <a:lnTo>
                  <a:pt x="97878" y="1120139"/>
                </a:lnTo>
                <a:lnTo>
                  <a:pt x="59782" y="1112447"/>
                </a:lnTo>
                <a:lnTo>
                  <a:pt x="28670" y="1091469"/>
                </a:lnTo>
                <a:lnTo>
                  <a:pt x="7692" y="1060357"/>
                </a:lnTo>
                <a:lnTo>
                  <a:pt x="0" y="1022261"/>
                </a:lnTo>
                <a:lnTo>
                  <a:pt x="0" y="97878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6176" y="1402080"/>
            <a:ext cx="5339194" cy="2225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39511" y="1452372"/>
            <a:ext cx="6307061" cy="17239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0800" y="1620012"/>
            <a:ext cx="10478770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나눔고딕 ExtraBold"/>
              <a:cs typeface="나눔고딕 ExtraBold"/>
            </a:endParaRPr>
          </a:p>
          <a:p>
            <a:pPr marL="695960">
              <a:lnSpc>
                <a:spcPct val="100000"/>
              </a:lnSpc>
            </a:pPr>
            <a:r>
              <a:rPr sz="2000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&lt;iframe</a:t>
            </a:r>
            <a:r>
              <a:rPr sz="2000" spc="-19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105" dirty="0">
                <a:solidFill>
                  <a:srgbClr val="4453EB"/>
                </a:solidFill>
                <a:latin typeface="한컴산뜻돋움"/>
                <a:cs typeface="한컴산뜻돋움"/>
              </a:rPr>
              <a:t>srcdoc="&lt;body</a:t>
            </a:r>
            <a:r>
              <a:rPr sz="2000" spc="-22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114" dirty="0">
                <a:solidFill>
                  <a:srgbClr val="4453EB"/>
                </a:solidFill>
                <a:latin typeface="한컴산뜻돋움"/>
                <a:cs typeface="한컴산뜻돋움"/>
              </a:rPr>
              <a:t>style=background-color:yellow&gt;&lt;p&gt;Hello</a:t>
            </a:r>
            <a:r>
              <a:rPr sz="2000" spc="-22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95" dirty="0">
                <a:solidFill>
                  <a:srgbClr val="4453EB"/>
                </a:solidFill>
                <a:latin typeface="한컴산뜻돋움"/>
                <a:cs typeface="한컴산뜻돋움"/>
              </a:rPr>
              <a:t>HTML5</a:t>
            </a:r>
            <a:r>
              <a:rPr sz="2000" spc="-204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35" dirty="0">
                <a:solidFill>
                  <a:srgbClr val="4453EB"/>
                </a:solidFill>
                <a:latin typeface="한컴산뜻돋움"/>
                <a:cs typeface="한컴산뜻돋움"/>
              </a:rPr>
              <a:t>!&lt;/p&gt;</a:t>
            </a:r>
            <a:endParaRPr sz="2000" dirty="0">
              <a:latin typeface="한컴산뜻돋움"/>
              <a:cs typeface="한컴산뜻돋움"/>
            </a:endParaRPr>
          </a:p>
          <a:p>
            <a:pPr marL="695960">
              <a:lnSpc>
                <a:spcPct val="100000"/>
              </a:lnSpc>
            </a:pPr>
            <a:r>
              <a:rPr sz="2000" spc="-75" dirty="0">
                <a:solidFill>
                  <a:srgbClr val="4453EB"/>
                </a:solidFill>
                <a:latin typeface="한컴산뜻돋움"/>
                <a:cs typeface="한컴산뜻돋움"/>
              </a:rPr>
              <a:t>&lt;img</a:t>
            </a:r>
            <a:r>
              <a:rPr sz="2000" spc="-22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src=images/landscape.jpg&gt;"</a:t>
            </a:r>
            <a:r>
              <a:rPr sz="2000" spc="-25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95" dirty="0">
                <a:solidFill>
                  <a:srgbClr val="4453EB"/>
                </a:solidFill>
                <a:latin typeface="한컴산뜻돋움"/>
                <a:cs typeface="한컴산뜻돋움"/>
              </a:rPr>
              <a:t>width=450</a:t>
            </a:r>
            <a:r>
              <a:rPr sz="2000" spc="-25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60" dirty="0">
                <a:solidFill>
                  <a:srgbClr val="4453EB"/>
                </a:solidFill>
                <a:latin typeface="한컴산뜻돋움"/>
                <a:cs typeface="한컴산뜻돋움"/>
              </a:rPr>
              <a:t>height=320&gt;&lt;/iframe&gt;</a:t>
            </a:r>
            <a:endParaRPr sz="20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 dirty="0">
              <a:latin typeface="한컴산뜻돋움"/>
              <a:cs typeface="한컴산뜻돋움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4656E083-511C-9C58-8272-D3DB8C1DBE3E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7DEA7-A7DF-6BE0-0155-AE540F16FFF3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63B75-C80B-B4B8-D869-B2BA7666488D}"/>
              </a:ext>
            </a:extLst>
          </p:cNvPr>
          <p:cNvSpPr txBox="1"/>
          <p:nvPr/>
        </p:nvSpPr>
        <p:spPr>
          <a:xfrm>
            <a:off x="522471" y="3186393"/>
            <a:ext cx="5336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iframe에서</a:t>
            </a:r>
            <a:r>
              <a:rPr lang="ko-KR" altLang="en-US" dirty="0"/>
              <a:t> </a:t>
            </a:r>
            <a:r>
              <a:rPr lang="ko-KR" altLang="en-US" dirty="0" err="1"/>
              <a:t>srcdoc속성</a:t>
            </a:r>
            <a:r>
              <a:rPr lang="ko-KR" altLang="en-US" dirty="0"/>
              <a:t> 은 별도의 웹문서를 불러 들이지 않고 </a:t>
            </a:r>
            <a:r>
              <a:rPr lang="ko-KR" altLang="en-US" b="1" dirty="0" err="1"/>
              <a:t>iframe</a:t>
            </a:r>
            <a:r>
              <a:rPr lang="ko-KR" altLang="en-US" b="1" dirty="0"/>
              <a:t> 태그 안에서 </a:t>
            </a:r>
            <a:r>
              <a:rPr lang="ko-KR" altLang="en-US" b="1" dirty="0" err="1"/>
              <a:t>html태그를</a:t>
            </a:r>
            <a:r>
              <a:rPr lang="ko-KR" altLang="en-US" b="1" dirty="0"/>
              <a:t> 이용하 여 텍스트와 이미지 등을 올릴 수 있다</a:t>
            </a:r>
            <a:r>
              <a:rPr lang="ko-KR" altLang="en-US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A905-6513-0029-1DEB-6F519C2BB6A2}"/>
              </a:ext>
            </a:extLst>
          </p:cNvPr>
          <p:cNvSpPr txBox="1"/>
          <p:nvPr/>
        </p:nvSpPr>
        <p:spPr>
          <a:xfrm>
            <a:off x="380940" y="1178870"/>
            <a:ext cx="802769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공간을 정의하는 태그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&lt;div&gt;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작은 구역을 만들 때 사용하는 태그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웹 사이트 유지 보수 작업을 고려하여 서랍장처럼 다른 요소를 담아낼 때도 사용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CD3E3-2753-8EB6-6178-6DD0EF31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42" y="2557945"/>
            <a:ext cx="5516880" cy="33365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798FF7-6087-76DC-D348-87B9D68E5D2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8BD866-1B4F-2FC8-E4EE-A06AC58C566A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83D4-C92A-B29C-E6FA-A94DE16E2EF1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661026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7640" y="3057617"/>
            <a:ext cx="5127522" cy="36732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91" y="2575560"/>
            <a:ext cx="10003535" cy="40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269" y="1540586"/>
            <a:ext cx="10485119" cy="13731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70269" y="1540583"/>
            <a:ext cx="10485120" cy="1373505"/>
          </a:xfrm>
          <a:custGeom>
            <a:avLst/>
            <a:gdLst/>
            <a:ahLst/>
            <a:cxnLst/>
            <a:rect l="l" t="t" r="r" b="b"/>
            <a:pathLst>
              <a:path w="10485120" h="1373505">
                <a:moveTo>
                  <a:pt x="0" y="119989"/>
                </a:moveTo>
                <a:lnTo>
                  <a:pt x="9429" y="73284"/>
                </a:lnTo>
                <a:lnTo>
                  <a:pt x="35144" y="35144"/>
                </a:lnTo>
                <a:lnTo>
                  <a:pt x="73284" y="9429"/>
                </a:lnTo>
                <a:lnTo>
                  <a:pt x="119989" y="0"/>
                </a:lnTo>
                <a:lnTo>
                  <a:pt x="10365130" y="0"/>
                </a:lnTo>
                <a:lnTo>
                  <a:pt x="10411835" y="9429"/>
                </a:lnTo>
                <a:lnTo>
                  <a:pt x="10449975" y="35144"/>
                </a:lnTo>
                <a:lnTo>
                  <a:pt x="10475690" y="73284"/>
                </a:lnTo>
                <a:lnTo>
                  <a:pt x="10485120" y="119989"/>
                </a:lnTo>
                <a:lnTo>
                  <a:pt x="10485120" y="1253134"/>
                </a:lnTo>
                <a:lnTo>
                  <a:pt x="10475690" y="1299839"/>
                </a:lnTo>
                <a:lnTo>
                  <a:pt x="10449975" y="1337979"/>
                </a:lnTo>
                <a:lnTo>
                  <a:pt x="10411835" y="1363694"/>
                </a:lnTo>
                <a:lnTo>
                  <a:pt x="10365130" y="1373123"/>
                </a:lnTo>
                <a:lnTo>
                  <a:pt x="119989" y="1373123"/>
                </a:lnTo>
                <a:lnTo>
                  <a:pt x="73284" y="1363694"/>
                </a:lnTo>
                <a:lnTo>
                  <a:pt x="35144" y="1337979"/>
                </a:lnTo>
                <a:lnTo>
                  <a:pt x="9429" y="1299839"/>
                </a:lnTo>
                <a:lnTo>
                  <a:pt x="0" y="1253134"/>
                </a:lnTo>
                <a:lnTo>
                  <a:pt x="0" y="119989"/>
                </a:lnTo>
                <a:close/>
              </a:path>
            </a:pathLst>
          </a:custGeom>
          <a:ln w="12192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5311" y="1719427"/>
            <a:ext cx="1072388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995" marR="5080">
              <a:lnSpc>
                <a:spcPct val="100000"/>
              </a:lnSpc>
              <a:spcBef>
                <a:spcPts val="2070"/>
              </a:spcBef>
            </a:pPr>
            <a:r>
              <a:rPr sz="2000" spc="-110" dirty="0">
                <a:latin typeface="한컴산뜻돋움"/>
                <a:cs typeface="한컴산뜻돋움"/>
              </a:rPr>
              <a:t>&lt;iframe</a:t>
            </a:r>
            <a:r>
              <a:rPr sz="2000" spc="-250" dirty="0">
                <a:latin typeface="한컴산뜻돋움"/>
                <a:cs typeface="한컴산뜻돋움"/>
              </a:rPr>
              <a:t> </a:t>
            </a:r>
            <a:r>
              <a:rPr sz="2000" spc="-105" dirty="0">
                <a:latin typeface="한컴산뜻돋움"/>
                <a:cs typeface="한컴산뜻돋움"/>
              </a:rPr>
              <a:t>srcdoc="</a:t>
            </a:r>
            <a:r>
              <a:rPr sz="20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&lt;body</a:t>
            </a:r>
            <a:r>
              <a:rPr sz="2000" spc="-27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000" spc="-114" dirty="0">
                <a:solidFill>
                  <a:srgbClr val="00AFEF"/>
                </a:solidFill>
                <a:latin typeface="한컴산뜻돋움"/>
                <a:cs typeface="한컴산뜻돋움"/>
              </a:rPr>
              <a:t>style=background-</a:t>
            </a:r>
            <a:r>
              <a:rPr sz="2000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color:orange&gt;</a:t>
            </a:r>
            <a:r>
              <a:rPr sz="2000" spc="-110" dirty="0">
                <a:latin typeface="한컴산뜻돋움"/>
                <a:cs typeface="한컴산뜻돋움"/>
              </a:rPr>
              <a:t>Hello</a:t>
            </a:r>
            <a:r>
              <a:rPr sz="2000" spc="-275" dirty="0">
                <a:latin typeface="한컴산뜻돋움"/>
                <a:cs typeface="한컴산뜻돋움"/>
              </a:rPr>
              <a:t> </a:t>
            </a:r>
            <a:r>
              <a:rPr sz="2000" spc="-95" dirty="0">
                <a:latin typeface="한컴산뜻돋움"/>
                <a:cs typeface="한컴산뜻돋움"/>
              </a:rPr>
              <a:t>HTML5</a:t>
            </a:r>
            <a:r>
              <a:rPr sz="2000" spc="-229" dirty="0">
                <a:latin typeface="한컴산뜻돋움"/>
                <a:cs typeface="한컴산뜻돋움"/>
              </a:rPr>
              <a:t> </a:t>
            </a:r>
            <a:r>
              <a:rPr sz="2000" spc="-90" dirty="0">
                <a:latin typeface="한컴산뜻돋움"/>
                <a:cs typeface="한컴산뜻돋움"/>
              </a:rPr>
              <a:t>!&lt;br&gt;</a:t>
            </a:r>
            <a:r>
              <a:rPr sz="2000" spc="-90" dirty="0">
                <a:solidFill>
                  <a:srgbClr val="C00000"/>
                </a:solidFill>
                <a:latin typeface="한컴산뜻돋움"/>
                <a:cs typeface="한컴산뜻돋움"/>
              </a:rPr>
              <a:t>&lt;video </a:t>
            </a:r>
            <a:r>
              <a:rPr sz="2000" spc="-114" dirty="0">
                <a:solidFill>
                  <a:srgbClr val="C00000"/>
                </a:solidFill>
                <a:latin typeface="한컴산뜻돋움"/>
                <a:cs typeface="한컴산뜻돋움"/>
              </a:rPr>
              <a:t>src=https://dl5.webmfiles.org/big-</a:t>
            </a:r>
            <a:r>
              <a:rPr sz="2000" spc="-110" dirty="0">
                <a:solidFill>
                  <a:srgbClr val="C00000"/>
                </a:solidFill>
                <a:latin typeface="한컴산뜻돋움"/>
                <a:cs typeface="한컴산뜻돋움"/>
              </a:rPr>
              <a:t>buck-bunny_trailer.webm</a:t>
            </a:r>
            <a:r>
              <a:rPr sz="2000" spc="9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width=550 </a:t>
            </a:r>
            <a:r>
              <a:rPr sz="2000" spc="-95" dirty="0">
                <a:solidFill>
                  <a:srgbClr val="C00000"/>
                </a:solidFill>
                <a:latin typeface="한컴산뜻돋움"/>
                <a:cs typeface="한컴산뜻돋움"/>
              </a:rPr>
              <a:t>height=300</a:t>
            </a:r>
            <a:r>
              <a:rPr sz="2000" spc="-229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000" spc="-110" dirty="0">
                <a:solidFill>
                  <a:srgbClr val="C00000"/>
                </a:solidFill>
                <a:latin typeface="한컴산뜻돋움"/>
                <a:cs typeface="한컴산뜻돋움"/>
              </a:rPr>
              <a:t>controls&gt;&lt;/video&gt;</a:t>
            </a:r>
            <a:r>
              <a:rPr sz="2000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"</a:t>
            </a:r>
            <a:r>
              <a:rPr sz="2000" spc="-19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000" spc="-95" dirty="0">
                <a:latin typeface="한컴산뜻돋움"/>
                <a:cs typeface="한컴산뜻돋움"/>
              </a:rPr>
              <a:t>width=600</a:t>
            </a:r>
            <a:r>
              <a:rPr sz="2000" spc="-245" dirty="0">
                <a:latin typeface="한컴산뜻돋움"/>
                <a:cs typeface="한컴산뜻돋움"/>
              </a:rPr>
              <a:t> </a:t>
            </a:r>
            <a:r>
              <a:rPr sz="2000" spc="-60" dirty="0">
                <a:latin typeface="한컴산뜻돋움"/>
                <a:cs typeface="한컴산뜻돋움"/>
              </a:rPr>
              <a:t>height=350&gt;&lt;/iframe&gt;</a:t>
            </a:r>
            <a:endParaRPr sz="20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한컴산뜻돋움"/>
              <a:cs typeface="한컴산뜻돋움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38763579-950B-344F-A016-88FC79BD13D4}"/>
              </a:ext>
            </a:extLst>
          </p:cNvPr>
          <p:cNvSpPr txBox="1"/>
          <p:nvPr/>
        </p:nvSpPr>
        <p:spPr>
          <a:xfrm>
            <a:off x="369982" y="1026972"/>
            <a:ext cx="232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속성들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117E8-0D8A-8EE4-13B7-E5B6C7D9995E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iFram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사용하는 속성들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60D8D-BBD1-FF4D-F3AC-CC0C4ED0A869}"/>
              </a:ext>
            </a:extLst>
          </p:cNvPr>
          <p:cNvSpPr txBox="1"/>
          <p:nvPr/>
        </p:nvSpPr>
        <p:spPr>
          <a:xfrm>
            <a:off x="427229" y="3368496"/>
            <a:ext cx="5668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srcdoc속성을</a:t>
            </a:r>
            <a:r>
              <a:rPr lang="ko-KR" altLang="en-US" dirty="0"/>
              <a:t> 이용하여 앞 시간에서 배운 &lt;</a:t>
            </a:r>
            <a:r>
              <a:rPr lang="ko-KR" altLang="en-US" dirty="0" err="1"/>
              <a:t>video</a:t>
            </a:r>
            <a:r>
              <a:rPr lang="ko-KR" altLang="en-US" dirty="0"/>
              <a:t>&gt; 태그를 이용하여 텍스트와 동영상을 </a:t>
            </a:r>
            <a:r>
              <a:rPr lang="ko-KR" altLang="en-US" dirty="0" err="1"/>
              <a:t>iframe문서에</a:t>
            </a:r>
            <a:r>
              <a:rPr lang="ko-KR" altLang="en-US" dirty="0"/>
              <a:t> 나타낼 수 있다.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05268" y="2706560"/>
            <a:ext cx="5290185" cy="3689350"/>
            <a:chOff x="3229355" y="3020567"/>
            <a:chExt cx="5290185" cy="3689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7748" y="6402323"/>
              <a:ext cx="5192267" cy="307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499" y="3029711"/>
              <a:ext cx="5271515" cy="33924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33927" y="3025139"/>
              <a:ext cx="5280660" cy="3401695"/>
            </a:xfrm>
            <a:custGeom>
              <a:avLst/>
              <a:gdLst/>
              <a:ahLst/>
              <a:cxnLst/>
              <a:rect l="l" t="t" r="r" b="b"/>
              <a:pathLst>
                <a:path w="5280659" h="3401695">
                  <a:moveTo>
                    <a:pt x="0" y="0"/>
                  </a:moveTo>
                  <a:lnTo>
                    <a:pt x="5280660" y="0"/>
                  </a:lnTo>
                  <a:lnTo>
                    <a:pt x="5280660" y="3401567"/>
                  </a:lnTo>
                  <a:lnTo>
                    <a:pt x="0" y="34015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059271-345E-8D1B-7201-98D9731261AA}"/>
              </a:ext>
            </a:extLst>
          </p:cNvPr>
          <p:cNvSpPr txBox="1"/>
          <p:nvPr/>
        </p:nvSpPr>
        <p:spPr>
          <a:xfrm>
            <a:off x="306648" y="9738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동영상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05F1-475B-706B-C61D-0E252D20231D}"/>
              </a:ext>
            </a:extLst>
          </p:cNvPr>
          <p:cNvSpPr txBox="1"/>
          <p:nvPr/>
        </p:nvSpPr>
        <p:spPr>
          <a:xfrm>
            <a:off x="306648" y="319086"/>
            <a:ext cx="876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아이프레임으로 유투브 동영상 삽입하기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ED16A-49A0-8F03-045E-EA5F4215E5B9}"/>
              </a:ext>
            </a:extLst>
          </p:cNvPr>
          <p:cNvSpPr txBox="1"/>
          <p:nvPr/>
        </p:nvSpPr>
        <p:spPr>
          <a:xfrm>
            <a:off x="5872422" y="26589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&lt;비틀즈 그룹의 공연 영상을 보여주는 동영상&gt;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9BCE7-6E4F-C396-FE90-D7AC8225E95A}"/>
              </a:ext>
            </a:extLst>
          </p:cNvPr>
          <p:cNvSpPr txBox="1"/>
          <p:nvPr/>
        </p:nvSpPr>
        <p:spPr>
          <a:xfrm>
            <a:off x="406399" y="1660435"/>
            <a:ext cx="1109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동영상 사이트인 유튜브의 동영상을 내 문서에 삽입하기 위해서는 먼저 원하는 동영상을 유튜브 사이트에서 검색을 통해 동영상의 정확한 경로를 확인하는 것이 중요하다.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6171B7-ACEB-71DD-8AF8-6F75D8553F7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4506BE-0CE5-DF5A-E6B5-9DE52F33AF1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295B7-2CBA-D5ED-2EA3-ECC3162C0370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31519" y="2781756"/>
            <a:ext cx="5126990" cy="3316604"/>
            <a:chOff x="1036319" y="2834640"/>
            <a:chExt cx="5126990" cy="331660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9" y="2834640"/>
              <a:ext cx="5126735" cy="33162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2898647"/>
              <a:ext cx="4943855" cy="31333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81277" y="2879598"/>
              <a:ext cx="4982210" cy="3171825"/>
            </a:xfrm>
            <a:custGeom>
              <a:avLst/>
              <a:gdLst/>
              <a:ahLst/>
              <a:cxnLst/>
              <a:rect l="l" t="t" r="r" b="b"/>
              <a:pathLst>
                <a:path w="4982210" h="3171825">
                  <a:moveTo>
                    <a:pt x="0" y="0"/>
                  </a:moveTo>
                  <a:lnTo>
                    <a:pt x="4981956" y="0"/>
                  </a:lnTo>
                  <a:lnTo>
                    <a:pt x="4981956" y="3171444"/>
                  </a:lnTo>
                  <a:lnTo>
                    <a:pt x="0" y="31714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3651" y="4236351"/>
              <a:ext cx="236220" cy="364490"/>
            </a:xfrm>
            <a:custGeom>
              <a:avLst/>
              <a:gdLst/>
              <a:ahLst/>
              <a:cxnLst/>
              <a:rect l="l" t="t" r="r" b="b"/>
              <a:pathLst>
                <a:path w="236219" h="364489">
                  <a:moveTo>
                    <a:pt x="235673" y="364223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5003" y="4114802"/>
              <a:ext cx="167640" cy="193675"/>
            </a:xfrm>
            <a:custGeom>
              <a:avLst/>
              <a:gdLst/>
              <a:ahLst/>
              <a:cxnLst/>
              <a:rect l="l" t="t" r="r" b="b"/>
              <a:pathLst>
                <a:path w="167639" h="193675">
                  <a:moveTo>
                    <a:pt x="0" y="0"/>
                  </a:moveTo>
                  <a:lnTo>
                    <a:pt x="21437" y="193052"/>
                  </a:lnTo>
                  <a:lnTo>
                    <a:pt x="167309" y="98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088379" y="2608020"/>
            <a:ext cx="4533900" cy="3447415"/>
            <a:chOff x="6393179" y="2660904"/>
            <a:chExt cx="4533900" cy="3447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2324" y="2670048"/>
              <a:ext cx="4514625" cy="3428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97751" y="2665476"/>
              <a:ext cx="4525010" cy="3438525"/>
            </a:xfrm>
            <a:custGeom>
              <a:avLst/>
              <a:gdLst/>
              <a:ahLst/>
              <a:cxnLst/>
              <a:rect l="l" t="t" r="r" b="b"/>
              <a:pathLst>
                <a:path w="4525009" h="3438525">
                  <a:moveTo>
                    <a:pt x="0" y="0"/>
                  </a:moveTo>
                  <a:lnTo>
                    <a:pt x="4524756" y="0"/>
                  </a:lnTo>
                  <a:lnTo>
                    <a:pt x="4524756" y="3438144"/>
                  </a:lnTo>
                  <a:lnTo>
                    <a:pt x="0" y="3438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612838-91DF-EB57-C267-202FBE2228CF}"/>
              </a:ext>
            </a:extLst>
          </p:cNvPr>
          <p:cNvSpPr txBox="1"/>
          <p:nvPr/>
        </p:nvSpPr>
        <p:spPr>
          <a:xfrm>
            <a:off x="306648" y="319086"/>
            <a:ext cx="876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아이프레임으로 유투브 동영상 삽입하기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7E112-88DE-0183-78B1-AE1CBAA0E080}"/>
              </a:ext>
            </a:extLst>
          </p:cNvPr>
          <p:cNvSpPr txBox="1"/>
          <p:nvPr/>
        </p:nvSpPr>
        <p:spPr>
          <a:xfrm>
            <a:off x="306648" y="10846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동영상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3F529-0C8C-5557-CFB3-C68014C02A2D}"/>
              </a:ext>
            </a:extLst>
          </p:cNvPr>
          <p:cNvSpPr txBox="1"/>
          <p:nvPr/>
        </p:nvSpPr>
        <p:spPr>
          <a:xfrm>
            <a:off x="371334" y="1615515"/>
            <a:ext cx="11357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해당되는 동영상을 찾았다면 아래의 그림처럼 </a:t>
            </a:r>
            <a:r>
              <a:rPr lang="ko-KR" altLang="en-US" b="1" dirty="0">
                <a:solidFill>
                  <a:srgbClr val="FF0000"/>
                </a:solidFill>
              </a:rPr>
              <a:t>“공유” </a:t>
            </a:r>
            <a:r>
              <a:rPr lang="ko-KR" altLang="en-US" dirty="0"/>
              <a:t>버튼을 누르고 </a:t>
            </a:r>
            <a:r>
              <a:rPr lang="ko-KR" altLang="en-US" b="1" dirty="0">
                <a:solidFill>
                  <a:srgbClr val="FF0000"/>
                </a:solidFill>
              </a:rPr>
              <a:t>“</a:t>
            </a:r>
            <a:r>
              <a:rPr lang="ko-KR" altLang="en-US" b="1" dirty="0" err="1">
                <a:solidFill>
                  <a:srgbClr val="FF0000"/>
                </a:solidFill>
              </a:rPr>
              <a:t>소스코드”</a:t>
            </a:r>
            <a:r>
              <a:rPr lang="ko-KR" altLang="en-US" dirty="0" err="1"/>
              <a:t>를</a:t>
            </a:r>
            <a:r>
              <a:rPr lang="ko-KR" altLang="en-US" dirty="0"/>
              <a:t> 선택한다. 이 과정을 거치게 되면 동영상 경로를 아이프레임 태그로 만든 소스를 볼 수 있는데 </a:t>
            </a:r>
            <a:r>
              <a:rPr lang="ko-KR" altLang="en-US" b="1" dirty="0">
                <a:solidFill>
                  <a:srgbClr val="FF0000"/>
                </a:solidFill>
              </a:rPr>
              <a:t>동영상에 대한 경로만 자신의 웹페이지에 복사</a:t>
            </a:r>
            <a:r>
              <a:rPr lang="ko-KR" altLang="en-US" dirty="0"/>
              <a:t>한다.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78C94E-E507-8256-1C64-E9EFDE338092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F86EEC-EF85-F0C1-090A-1333C6DB23B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ADFD41-EF93-0F8D-E2B2-F4271F3DFE49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73092" y="1972724"/>
            <a:ext cx="9476105" cy="4488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890" marR="1264285">
              <a:lnSpc>
                <a:spcPct val="100000"/>
              </a:lnSpc>
            </a:pPr>
            <a:r>
              <a:rPr sz="28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800" spc="-15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width="420"</a:t>
            </a:r>
            <a:r>
              <a:rPr sz="2800" spc="-110" dirty="0">
                <a:latin typeface="한컴산뜻돋움"/>
                <a:cs typeface="한컴산뜻돋움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height="315"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src="</a:t>
            </a:r>
            <a:r>
              <a:rPr sz="2800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https://youtu.be/He0w6sPWIdE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"&gt;&lt;/iframe&gt;</a:t>
            </a:r>
            <a:endParaRPr sz="28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700" dirty="0">
              <a:latin typeface="한컴산뜻돋움"/>
              <a:cs typeface="한컴산뜻돋움"/>
            </a:endParaRPr>
          </a:p>
          <a:p>
            <a:pPr marL="801370">
              <a:lnSpc>
                <a:spcPct val="100000"/>
              </a:lnSpc>
            </a:pPr>
            <a:r>
              <a:rPr sz="2400" spc="645" dirty="0">
                <a:latin typeface="휴먼아미체"/>
                <a:cs typeface="휴먼아미체"/>
              </a:rPr>
              <a:t>아래의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소스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코드는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위의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동영상에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대한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완성된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0" dirty="0">
                <a:latin typeface="휴먼아미체"/>
                <a:cs typeface="휴먼아미체"/>
              </a:rPr>
              <a:t>코드형태이다</a:t>
            </a:r>
            <a:r>
              <a:rPr sz="2400" spc="67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389890">
              <a:lnSpc>
                <a:spcPct val="100000"/>
              </a:lnSpc>
              <a:spcBef>
                <a:spcPts val="1770"/>
              </a:spcBef>
            </a:pPr>
            <a:r>
              <a:rPr sz="2800" dirty="0">
                <a:latin typeface="한컴산뜻돋움"/>
                <a:cs typeface="한컴산뜻돋움"/>
              </a:rPr>
              <a:t>&lt;body</a:t>
            </a:r>
            <a:r>
              <a:rPr sz="2800" spc="-55" dirty="0">
                <a:latin typeface="한컴산뜻돋움"/>
                <a:cs typeface="한컴산뜻돋움"/>
              </a:rPr>
              <a:t> </a:t>
            </a:r>
            <a:r>
              <a:rPr sz="2800" spc="-35" dirty="0">
                <a:latin typeface="한컴산뜻돋움"/>
                <a:cs typeface="한컴산뜻돋움"/>
              </a:rPr>
              <a:t>style=background-</a:t>
            </a:r>
            <a:r>
              <a:rPr sz="2800" spc="-10" dirty="0">
                <a:latin typeface="한컴산뜻돋움"/>
                <a:cs typeface="한컴산뜻돋움"/>
              </a:rPr>
              <a:t>color:blue;color:#ffffff&gt;</a:t>
            </a:r>
            <a:endParaRPr sz="2800" dirty="0">
              <a:latin typeface="한컴산뜻돋움"/>
              <a:cs typeface="한컴산뜻돋움"/>
            </a:endParaRPr>
          </a:p>
          <a:p>
            <a:pPr marL="38989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한컴산뜻돋움"/>
                <a:cs typeface="한컴산뜻돋움"/>
              </a:rPr>
              <a:t>&lt;h1&gt;The</a:t>
            </a:r>
            <a:r>
              <a:rPr sz="2800" spc="-125" dirty="0">
                <a:latin typeface="한컴산뜻돋움"/>
                <a:cs typeface="한컴산뜻돋움"/>
              </a:rPr>
              <a:t> </a:t>
            </a:r>
            <a:r>
              <a:rPr sz="2800" spc="-35" dirty="0">
                <a:latin typeface="한컴산뜻돋움"/>
                <a:cs typeface="한컴산뜻돋움"/>
              </a:rPr>
              <a:t>Beatles</a:t>
            </a:r>
            <a:r>
              <a:rPr sz="2800" spc="-130" dirty="0">
                <a:latin typeface="한컴산뜻돋움"/>
                <a:cs typeface="한컴산뜻돋움"/>
              </a:rPr>
              <a:t> </a:t>
            </a:r>
            <a:r>
              <a:rPr sz="2800" dirty="0">
                <a:latin typeface="한컴산뜻돋움"/>
                <a:cs typeface="한컴산뜻돋움"/>
              </a:rPr>
              <a:t>-</a:t>
            </a:r>
            <a:r>
              <a:rPr sz="2800" spc="-130" dirty="0">
                <a:latin typeface="한컴산뜻돋움"/>
                <a:cs typeface="한컴산뜻돋움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Yesterday&lt;/h1&gt;</a:t>
            </a:r>
            <a:endParaRPr sz="2800" dirty="0">
              <a:latin typeface="한컴산뜻돋움"/>
              <a:cs typeface="한컴산뜻돋움"/>
            </a:endParaRPr>
          </a:p>
          <a:p>
            <a:pPr marL="389890">
              <a:lnSpc>
                <a:spcPct val="100000"/>
              </a:lnSpc>
            </a:pPr>
            <a:r>
              <a:rPr sz="2800" spc="-10" dirty="0">
                <a:latin typeface="한컴산뜻돋움"/>
                <a:cs typeface="한컴산뜻돋움"/>
              </a:rPr>
              <a:t>&lt;IFRAME</a:t>
            </a:r>
            <a:endParaRPr sz="2800" dirty="0">
              <a:latin typeface="한컴산뜻돋움"/>
              <a:cs typeface="한컴산뜻돋움"/>
            </a:endParaRPr>
          </a:p>
          <a:p>
            <a:pPr marL="390525" marR="5080" indent="-635">
              <a:lnSpc>
                <a:spcPct val="100000"/>
              </a:lnSpc>
            </a:pPr>
            <a:r>
              <a:rPr sz="2800" spc="-10" dirty="0">
                <a:latin typeface="한컴산뜻돋움"/>
                <a:cs typeface="한컴산뜻돋움"/>
              </a:rPr>
              <a:t>src="</a:t>
            </a:r>
            <a:r>
              <a:rPr sz="2800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https:</a:t>
            </a:r>
            <a:r>
              <a:rPr sz="2800" spc="-10" dirty="0">
                <a:solidFill>
                  <a:srgbClr val="FF5050"/>
                </a:solidFill>
                <a:latin typeface="한컴산뜻돋움"/>
                <a:cs typeface="한컴산뜻돋움"/>
                <a:hlinkClick r:id="rId2"/>
              </a:rPr>
              <a:t>//w</a:t>
            </a:r>
            <a:r>
              <a:rPr sz="2800" spc="-10" dirty="0">
                <a:solidFill>
                  <a:srgbClr val="FF5050"/>
                </a:solidFill>
                <a:latin typeface="한컴산뜻돋움"/>
                <a:cs typeface="한컴산뜻돋움"/>
              </a:rPr>
              <a:t>ww</a:t>
            </a:r>
            <a:r>
              <a:rPr sz="2800" spc="-10" dirty="0">
                <a:solidFill>
                  <a:srgbClr val="FF5050"/>
                </a:solidFill>
                <a:latin typeface="한컴산뜻돋움"/>
                <a:cs typeface="한컴산뜻돋움"/>
                <a:hlinkClick r:id="rId2"/>
              </a:rPr>
              <a:t>.youtube.com/embed/He0w6sPWIdE</a:t>
            </a:r>
            <a:r>
              <a:rPr sz="2800" spc="-10" dirty="0">
                <a:latin typeface="한컴산뜻돋움"/>
                <a:cs typeface="한컴산뜻돋움"/>
              </a:rPr>
              <a:t>" width="420"</a:t>
            </a:r>
            <a:r>
              <a:rPr sz="2800" spc="-105" dirty="0">
                <a:latin typeface="한컴산뜻돋움"/>
                <a:cs typeface="한컴산뜻돋움"/>
              </a:rPr>
              <a:t> </a:t>
            </a:r>
            <a:r>
              <a:rPr sz="2800" spc="-10" dirty="0">
                <a:latin typeface="한컴산뜻돋움"/>
                <a:cs typeface="한컴산뜻돋움"/>
              </a:rPr>
              <a:t>height="315"&gt;&lt;/IFRAME&gt;</a:t>
            </a:r>
            <a:endParaRPr sz="2800" dirty="0">
              <a:latin typeface="한컴산뜻돋움"/>
              <a:cs typeface="한컴산뜻돋움"/>
            </a:endParaRPr>
          </a:p>
          <a:p>
            <a:pPr marL="390525">
              <a:lnSpc>
                <a:spcPct val="100000"/>
              </a:lnSpc>
            </a:pPr>
            <a:r>
              <a:rPr sz="2800" spc="-10" dirty="0">
                <a:latin typeface="한컴산뜻돋움"/>
                <a:cs typeface="한컴산뜻돋움"/>
              </a:rPr>
              <a:t>&lt;body&gt;</a:t>
            </a:r>
            <a:endParaRPr sz="2800" dirty="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1352-6E6E-51B1-11CE-4AAC7E53C3D7}"/>
              </a:ext>
            </a:extLst>
          </p:cNvPr>
          <p:cNvSpPr txBox="1"/>
          <p:nvPr/>
        </p:nvSpPr>
        <p:spPr>
          <a:xfrm>
            <a:off x="306648" y="319086"/>
            <a:ext cx="876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아이프레임으로 유투브 동영상 삽입하기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C283A-DE95-2BF0-3B08-C6798DC07A78}"/>
              </a:ext>
            </a:extLst>
          </p:cNvPr>
          <p:cNvSpPr txBox="1"/>
          <p:nvPr/>
        </p:nvSpPr>
        <p:spPr>
          <a:xfrm>
            <a:off x="378178" y="10269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동영상</a:t>
            </a:r>
            <a:r>
              <a:rPr lang="ko-KR" altLang="en-US"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lang="ko-KR" altLang="en-US" sz="2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88C182-53DA-B84B-7303-C5A0EDFE021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4E3141-69CA-258C-EA5F-51903949F7D2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12278-4907-A419-D452-6D2B088F0D0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03.</a:t>
            </a:r>
            <a:r>
              <a:rPr spc="-75" dirty="0"/>
              <a:t> </a:t>
            </a:r>
            <a:r>
              <a:rPr spc="-105" dirty="0"/>
              <a:t>아이프레임으로</a:t>
            </a:r>
            <a:r>
              <a:rPr spc="-95" dirty="0"/>
              <a:t> </a:t>
            </a:r>
            <a:r>
              <a:rPr spc="-105" dirty="0"/>
              <a:t>유튜브</a:t>
            </a:r>
            <a:r>
              <a:rPr spc="-85" dirty="0"/>
              <a:t> </a:t>
            </a:r>
            <a:r>
              <a:rPr spc="-100" dirty="0"/>
              <a:t>동영상</a:t>
            </a:r>
            <a:r>
              <a:rPr spc="-75" dirty="0"/>
              <a:t> </a:t>
            </a:r>
            <a:r>
              <a:rPr spc="-20" dirty="0"/>
              <a:t>삽입하기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003" y="932060"/>
            <a:ext cx="178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동영상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6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삽입</a:t>
            </a:r>
            <a:endParaRPr sz="2400" dirty="0">
              <a:latin typeface="나눔고딕 ExtraBold"/>
              <a:cs typeface="나눔고딕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96183" y="1414272"/>
            <a:ext cx="5687695" cy="5295900"/>
            <a:chOff x="2996183" y="1414272"/>
            <a:chExt cx="5687695" cy="5295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83" y="1414272"/>
              <a:ext cx="5687567" cy="50002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071" y="6402324"/>
              <a:ext cx="5193791" cy="3073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69862" y="6185395"/>
            <a:ext cx="14598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1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6340" y="6179819"/>
            <a:ext cx="219455" cy="219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4D30D-FAE2-6552-8D90-881D8FA2704E}"/>
              </a:ext>
            </a:extLst>
          </p:cNvPr>
          <p:cNvSpPr txBox="1"/>
          <p:nvPr/>
        </p:nvSpPr>
        <p:spPr>
          <a:xfrm>
            <a:off x="306648" y="319086"/>
            <a:ext cx="8763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아이프레임으로 유투브 동영상 삽입하기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03" y="2759964"/>
            <a:ext cx="11731750" cy="40980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57267" y="4843420"/>
            <a:ext cx="463423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&lt;img</a:t>
            </a:r>
            <a:r>
              <a:rPr sz="2800" spc="-17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src=images/rabbit.jpg&gt;</a:t>
            </a:r>
            <a:endParaRPr sz="28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한컴산뜻돋움"/>
              <a:cs typeface="한컴산뜻돋움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spc="45" dirty="0">
                <a:solidFill>
                  <a:srgbClr val="001F5F"/>
                </a:solidFill>
                <a:latin typeface="한컴산뜻돋움"/>
                <a:cs typeface="한컴산뜻돋움"/>
              </a:rPr>
              <a:t>&lt;rabbit.html</a:t>
            </a:r>
            <a:r>
              <a:rPr sz="2800" spc="45" dirty="0">
                <a:solidFill>
                  <a:srgbClr val="001F5F"/>
                </a:solidFill>
                <a:latin typeface="휴먼아미체"/>
                <a:cs typeface="휴먼아미체"/>
              </a:rPr>
              <a:t>의</a:t>
            </a:r>
            <a:r>
              <a:rPr sz="2800" spc="-409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950" dirty="0">
                <a:solidFill>
                  <a:srgbClr val="001F5F"/>
                </a:solidFill>
                <a:latin typeface="휴먼아미체"/>
                <a:cs typeface="휴먼아미체"/>
              </a:rPr>
              <a:t>소스코드</a:t>
            </a:r>
            <a:r>
              <a:rPr sz="2800" spc="950" dirty="0">
                <a:solidFill>
                  <a:srgbClr val="001F5F"/>
                </a:solidFill>
                <a:latin typeface="한컴산뜻돋움"/>
                <a:cs typeface="한컴산뜻돋움"/>
              </a:rPr>
              <a:t>&gt;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65F1C-CDAC-6FEB-43DE-D2CB1F3E1412}"/>
              </a:ext>
            </a:extLst>
          </p:cNvPr>
          <p:cNvSpPr txBox="1"/>
          <p:nvPr/>
        </p:nvSpPr>
        <p:spPr>
          <a:xfrm>
            <a:off x="306648" y="319086"/>
            <a:ext cx="11382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srcdoc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속성을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이용한 문서 연결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2957B-70A1-09B0-70DF-F0542246180B}"/>
              </a:ext>
            </a:extLst>
          </p:cNvPr>
          <p:cNvSpPr txBox="1"/>
          <p:nvPr/>
        </p:nvSpPr>
        <p:spPr>
          <a:xfrm>
            <a:off x="306648" y="979855"/>
            <a:ext cx="6158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문서연결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2F152-94E3-8358-15B4-0A8E9AD1788D}"/>
              </a:ext>
            </a:extLst>
          </p:cNvPr>
          <p:cNvSpPr txBox="1"/>
          <p:nvPr/>
        </p:nvSpPr>
        <p:spPr>
          <a:xfrm>
            <a:off x="306647" y="1687741"/>
            <a:ext cx="115184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srcdoc</a:t>
            </a:r>
            <a:r>
              <a:rPr lang="ko-KR" altLang="en-US" b="1" dirty="0">
                <a:solidFill>
                  <a:srgbClr val="FF0000"/>
                </a:solidFill>
              </a:rPr>
              <a:t> 속성</a:t>
            </a:r>
            <a:r>
              <a:rPr lang="ko-KR" altLang="en-US" dirty="0"/>
              <a:t>을 이용하여 아이프레임 문서의 첫 페이지 화면을 만들고</a:t>
            </a:r>
          </a:p>
          <a:p>
            <a:r>
              <a:rPr lang="ko-KR" altLang="en-US" b="1" dirty="0" err="1">
                <a:solidFill>
                  <a:srgbClr val="FF0000"/>
                </a:solidFill>
              </a:rPr>
              <a:t>name</a:t>
            </a:r>
            <a:r>
              <a:rPr lang="ko-KR" altLang="en-US" b="1" dirty="0">
                <a:solidFill>
                  <a:srgbClr val="FF0000"/>
                </a:solidFill>
              </a:rPr>
              <a:t> 속성</a:t>
            </a:r>
            <a:r>
              <a:rPr lang="ko-KR" altLang="en-US" dirty="0"/>
              <a:t>을 이용하여 메뉴의 원하는 문서를 클릭할 때 해당 문서를 불러들일 수 있다. 이 작업을 위해서 먼저 아래처럼 간단하게 토끼, 강아지, 고양이의 이미지가 있는</a:t>
            </a:r>
          </a:p>
          <a:p>
            <a:r>
              <a:rPr lang="ko-KR" altLang="en-US" dirty="0"/>
              <a:t>"</a:t>
            </a:r>
            <a:r>
              <a:rPr lang="ko-KR" altLang="en-US" dirty="0" err="1"/>
              <a:t>rabbit.html</a:t>
            </a:r>
            <a:r>
              <a:rPr lang="ko-KR" altLang="en-US" dirty="0"/>
              <a:t>", "</a:t>
            </a:r>
            <a:r>
              <a:rPr lang="ko-KR" altLang="en-US" dirty="0" err="1"/>
              <a:t>dog.html</a:t>
            </a:r>
            <a:r>
              <a:rPr lang="ko-KR" altLang="en-US" dirty="0"/>
              <a:t>", "</a:t>
            </a:r>
            <a:r>
              <a:rPr lang="ko-KR" altLang="en-US" dirty="0" err="1"/>
              <a:t>cat.html"문서</a:t>
            </a:r>
            <a:r>
              <a:rPr lang="ko-KR" altLang="en-US" dirty="0"/>
              <a:t> 세 개를 만들어 놓는다.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92" y="2763619"/>
            <a:ext cx="11731750" cy="40635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432" y="4018843"/>
            <a:ext cx="9336023" cy="280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5A3DA-F285-19B8-2381-0D37E093A05D}"/>
              </a:ext>
            </a:extLst>
          </p:cNvPr>
          <p:cNvSpPr txBox="1"/>
          <p:nvPr/>
        </p:nvSpPr>
        <p:spPr>
          <a:xfrm>
            <a:off x="306648" y="319086"/>
            <a:ext cx="11382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srcdoc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속성을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이용한 문서 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E5237-D96A-2464-8B48-F39F7CAA5CAF}"/>
              </a:ext>
            </a:extLst>
          </p:cNvPr>
          <p:cNvSpPr txBox="1"/>
          <p:nvPr/>
        </p:nvSpPr>
        <p:spPr>
          <a:xfrm>
            <a:off x="381564" y="10195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문서연결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2DA38-CB17-EE9E-F72D-303D40FCD0F5}"/>
              </a:ext>
            </a:extLst>
          </p:cNvPr>
          <p:cNvSpPr txBox="1"/>
          <p:nvPr/>
        </p:nvSpPr>
        <p:spPr>
          <a:xfrm>
            <a:off x="381564" y="1573158"/>
            <a:ext cx="11308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아이프레임의 첫 화면에 아무 것도 보이지 않는 것보다는 우측처럼 첫 화면에 특정 이미지나 텍스트가 보이도록 </a:t>
            </a:r>
            <a:r>
              <a:rPr lang="ko-KR" altLang="en-US" dirty="0" err="1"/>
              <a:t>srcdoc속성을</a:t>
            </a:r>
            <a:r>
              <a:rPr lang="ko-KR" altLang="en-US" dirty="0"/>
              <a:t> 이용하여 </a:t>
            </a:r>
            <a:r>
              <a:rPr lang="ko-KR" altLang="en-US" dirty="0" err="1"/>
              <a:t>나타내준다</a:t>
            </a:r>
            <a:r>
              <a:rPr lang="ko-KR" altLang="en-US" dirty="0"/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161" y="2110462"/>
            <a:ext cx="3147060" cy="4800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94915" y="3029961"/>
            <a:ext cx="958913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>
              <a:lnSpc>
                <a:spcPct val="100000"/>
              </a:lnSpc>
              <a:spcBef>
                <a:spcPts val="1535"/>
              </a:spcBef>
            </a:pP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&lt;IFRAME</a:t>
            </a:r>
            <a:r>
              <a:rPr sz="2000" spc="-11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srcdoc="&lt;h1&gt;&lt;p</a:t>
            </a:r>
            <a:r>
              <a:rPr sz="2000" spc="-4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35" dirty="0">
                <a:solidFill>
                  <a:srgbClr val="001F5F"/>
                </a:solidFill>
                <a:latin typeface="한컴산뜻돋움"/>
                <a:cs typeface="한컴산뜻돋움"/>
              </a:rPr>
              <a:t>style=text-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align:center;&gt;</a:t>
            </a:r>
            <a:r>
              <a:rPr sz="20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Animal </a:t>
            </a:r>
            <a:r>
              <a:rPr sz="2000" spc="-30" dirty="0">
                <a:solidFill>
                  <a:srgbClr val="BEBEBE"/>
                </a:solidFill>
                <a:latin typeface="한컴산뜻돋움"/>
                <a:cs typeface="한컴산뜻돋움"/>
              </a:rPr>
              <a:t>Image</a:t>
            </a:r>
            <a:r>
              <a:rPr sz="2000" spc="-3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&lt;/p&gt;&lt;/h1&gt;"style=border-</a:t>
            </a: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color:red</a:t>
            </a:r>
            <a:r>
              <a:rPr sz="2000" spc="114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width=430 height=325</a:t>
            </a:r>
            <a:r>
              <a:rPr sz="2000" spc="-13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한컴산뜻돋움"/>
                <a:cs typeface="한컴산뜻돋움"/>
              </a:rPr>
              <a:t>name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="</a:t>
            </a:r>
            <a:r>
              <a:rPr sz="20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animal</a:t>
            </a:r>
            <a:r>
              <a:rPr sz="2000" spc="-10" dirty="0">
                <a:solidFill>
                  <a:srgbClr val="001F5F"/>
                </a:solidFill>
                <a:latin typeface="한컴산뜻돋움"/>
                <a:cs typeface="한컴산뜻돋움"/>
              </a:rPr>
              <a:t>"&gt;&lt;/IFRAME&gt;</a:t>
            </a:r>
            <a:endParaRPr sz="20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한컴산뜻돋움"/>
              <a:cs typeface="한컴산뜻돋움"/>
            </a:endParaRPr>
          </a:p>
          <a:p>
            <a:pPr marL="389255">
              <a:lnSpc>
                <a:spcPct val="100000"/>
              </a:lnSpc>
            </a:pP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&lt;p&gt;</a:t>
            </a:r>
            <a:endParaRPr sz="2000" dirty="0">
              <a:latin typeface="한컴산뜻돋움"/>
              <a:cs typeface="한컴산뜻돋움"/>
            </a:endParaRPr>
          </a:p>
          <a:p>
            <a:pPr marL="38925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0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href="rabbit.html"</a:t>
            </a:r>
            <a:r>
              <a:rPr sz="2000" spc="-6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55" dirty="0">
                <a:solidFill>
                  <a:srgbClr val="C00000"/>
                </a:solidFill>
                <a:latin typeface="한컴산뜻돋움"/>
                <a:cs typeface="한컴산뜻돋움"/>
              </a:rPr>
              <a:t>target</a:t>
            </a:r>
            <a:r>
              <a:rPr sz="2000" spc="55" dirty="0">
                <a:solidFill>
                  <a:srgbClr val="001F5F"/>
                </a:solidFill>
                <a:latin typeface="한컴산뜻돋움"/>
                <a:cs typeface="한컴산뜻돋움"/>
              </a:rPr>
              <a:t>="</a:t>
            </a:r>
            <a:r>
              <a:rPr sz="2000" spc="55" dirty="0">
                <a:solidFill>
                  <a:srgbClr val="00AFEF"/>
                </a:solidFill>
                <a:latin typeface="한컴산뜻돋움"/>
                <a:cs typeface="한컴산뜻돋움"/>
              </a:rPr>
              <a:t>animal</a:t>
            </a:r>
            <a:r>
              <a:rPr sz="2000" spc="5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sz="2000" spc="55" dirty="0">
                <a:solidFill>
                  <a:srgbClr val="001F5F"/>
                </a:solidFill>
                <a:latin typeface="휴먼아미체"/>
                <a:cs typeface="휴먼아미체"/>
              </a:rPr>
              <a:t>토끼</a:t>
            </a:r>
            <a:r>
              <a:rPr sz="2000" spc="55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&lt;/A&gt;|</a:t>
            </a:r>
            <a:endParaRPr sz="2000" dirty="0">
              <a:latin typeface="한컴산뜻돋움"/>
              <a:cs typeface="한컴산뜻돋움"/>
            </a:endParaRPr>
          </a:p>
          <a:p>
            <a:pPr marL="38925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0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href="dog.html"</a:t>
            </a:r>
            <a:r>
              <a:rPr sz="2000" spc="-6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65" dirty="0">
                <a:solidFill>
                  <a:srgbClr val="C00000"/>
                </a:solidFill>
                <a:latin typeface="한컴산뜻돋움"/>
                <a:cs typeface="한컴산뜻돋움"/>
              </a:rPr>
              <a:t>target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="</a:t>
            </a:r>
            <a:r>
              <a:rPr sz="2000" spc="65" dirty="0">
                <a:solidFill>
                  <a:srgbClr val="00AFEF"/>
                </a:solidFill>
                <a:latin typeface="한컴산뜻돋움"/>
                <a:cs typeface="한컴산뜻돋움"/>
              </a:rPr>
              <a:t>animal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sz="2000" spc="65" dirty="0">
                <a:solidFill>
                  <a:srgbClr val="001F5F"/>
                </a:solidFill>
                <a:latin typeface="휴먼아미체"/>
                <a:cs typeface="휴먼아미체"/>
              </a:rPr>
              <a:t>강아지</a:t>
            </a:r>
            <a:r>
              <a:rPr sz="2000" spc="65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&lt;/A&gt;|</a:t>
            </a:r>
            <a:endParaRPr sz="2000" dirty="0">
              <a:latin typeface="한컴산뜻돋움"/>
              <a:cs typeface="한컴산뜻돋움"/>
            </a:endParaRPr>
          </a:p>
          <a:p>
            <a:pPr marL="389255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000" spc="-14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한컴산뜻돋움"/>
                <a:cs typeface="한컴산뜻돋움"/>
              </a:rPr>
              <a:t>href="cat.html"</a:t>
            </a:r>
            <a:r>
              <a:rPr sz="2000" spc="-8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000" spc="90" dirty="0">
                <a:solidFill>
                  <a:srgbClr val="C00000"/>
                </a:solidFill>
                <a:latin typeface="한컴산뜻돋움"/>
                <a:cs typeface="한컴산뜻돋움"/>
              </a:rPr>
              <a:t>target</a:t>
            </a:r>
            <a:r>
              <a:rPr sz="2000" spc="90" dirty="0">
                <a:solidFill>
                  <a:srgbClr val="001F5F"/>
                </a:solidFill>
                <a:latin typeface="한컴산뜻돋움"/>
                <a:cs typeface="한컴산뜻돋움"/>
              </a:rPr>
              <a:t>="</a:t>
            </a:r>
            <a:r>
              <a:rPr sz="2000" spc="90" dirty="0">
                <a:solidFill>
                  <a:srgbClr val="00AFEF"/>
                </a:solidFill>
                <a:latin typeface="한컴산뜻돋움"/>
                <a:cs typeface="한컴산뜻돋움"/>
              </a:rPr>
              <a:t>animal</a:t>
            </a:r>
            <a:r>
              <a:rPr sz="2000" spc="90" dirty="0">
                <a:solidFill>
                  <a:srgbClr val="001F5F"/>
                </a:solidFill>
                <a:latin typeface="한컴산뜻돋움"/>
                <a:cs typeface="한컴산뜻돋움"/>
              </a:rPr>
              <a:t>"&gt;</a:t>
            </a:r>
            <a:r>
              <a:rPr sz="2000" spc="90" dirty="0">
                <a:solidFill>
                  <a:srgbClr val="001F5F"/>
                </a:solidFill>
                <a:latin typeface="휴먼아미체"/>
                <a:cs typeface="휴먼아미체"/>
              </a:rPr>
              <a:t>고양이</a:t>
            </a:r>
            <a:r>
              <a:rPr sz="2000" spc="90" dirty="0">
                <a:solidFill>
                  <a:srgbClr val="001F5F"/>
                </a:solidFill>
                <a:latin typeface="한컴산뜻돋움"/>
                <a:cs typeface="한컴산뜻돋움"/>
              </a:rPr>
              <a:t>&lt;/A&gt;</a:t>
            </a:r>
            <a:endParaRPr sz="2000" dirty="0">
              <a:latin typeface="한컴산뜻돋움"/>
              <a:cs typeface="한컴산뜻돋움"/>
            </a:endParaRPr>
          </a:p>
          <a:p>
            <a:pPr marL="388620">
              <a:lnSpc>
                <a:spcPct val="100000"/>
              </a:lnSpc>
            </a:pPr>
            <a:r>
              <a:rPr sz="2000" spc="-20" dirty="0">
                <a:solidFill>
                  <a:srgbClr val="001F5F"/>
                </a:solidFill>
                <a:latin typeface="한컴산뜻돋움"/>
                <a:cs typeface="한컴산뜻돋움"/>
              </a:rPr>
              <a:t>&lt;/p&gt;</a:t>
            </a:r>
            <a:endParaRPr sz="2000" dirty="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756B20-9E9F-E5EC-4FDB-ED4C433429C2}"/>
              </a:ext>
            </a:extLst>
          </p:cNvPr>
          <p:cNvSpPr txBox="1"/>
          <p:nvPr/>
        </p:nvSpPr>
        <p:spPr>
          <a:xfrm>
            <a:off x="306648" y="319086"/>
            <a:ext cx="11382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srcdoc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속성과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속성을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이용한 문서 연결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1275F-A4C0-430C-9921-0B17E71FB91B}"/>
              </a:ext>
            </a:extLst>
          </p:cNvPr>
          <p:cNvSpPr txBox="1"/>
          <p:nvPr/>
        </p:nvSpPr>
        <p:spPr>
          <a:xfrm>
            <a:off x="306648" y="10180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문서연결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5AC8E-A68B-70FB-9DF9-40FAEEAE0DBD}"/>
              </a:ext>
            </a:extLst>
          </p:cNvPr>
          <p:cNvSpPr txBox="1"/>
          <p:nvPr/>
        </p:nvSpPr>
        <p:spPr>
          <a:xfrm>
            <a:off x="805602" y="2165825"/>
            <a:ext cx="241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-35" dirty="0">
                <a:solidFill>
                  <a:srgbClr val="FFFFFF"/>
                </a:solidFill>
                <a:latin typeface="한컴산뜻돋움"/>
                <a:cs typeface="한컴산뜻돋움"/>
              </a:rPr>
              <a:t>&lt;</a:t>
            </a:r>
            <a:r>
              <a:rPr lang="en-US" altLang="ko-KR" sz="1800" b="1" spc="-35" dirty="0" err="1">
                <a:solidFill>
                  <a:srgbClr val="FFFFFF"/>
                </a:solidFill>
                <a:latin typeface="한컴산뜻돋움"/>
                <a:cs typeface="한컴산뜻돋움"/>
              </a:rPr>
              <a:t>iframe</a:t>
            </a:r>
            <a:r>
              <a:rPr lang="ko-KR" altLang="en-US" sz="1800" b="1" spc="-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의</a:t>
            </a:r>
            <a:r>
              <a:rPr lang="ko-KR" altLang="en-US" sz="1800" b="1" spc="-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lang="ko-KR" altLang="en-US" sz="18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소스코드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B53A7E-C649-2DFD-AB10-A23B99A04510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B91284-609E-A685-9E7D-1D43AD33E77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E146F-69C0-A9C0-EA47-9DB38C3DBE96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2217420"/>
            <a:ext cx="11731750" cy="4640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09359" y="3191103"/>
            <a:ext cx="8358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1F5F"/>
                </a:solidFill>
                <a:latin typeface="한컴산뜻돋움"/>
                <a:cs typeface="한컴산뜻돋움"/>
              </a:rPr>
              <a:t>&lt;A</a:t>
            </a:r>
            <a:r>
              <a:rPr sz="2800" spc="-120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300" dirty="0">
                <a:solidFill>
                  <a:srgbClr val="001F5F"/>
                </a:solidFill>
                <a:latin typeface="한컴산뜻돋움"/>
                <a:cs typeface="한컴산뜻돋움"/>
              </a:rPr>
              <a:t>href="</a:t>
            </a:r>
            <a:r>
              <a:rPr sz="2800" spc="300" dirty="0">
                <a:solidFill>
                  <a:srgbClr val="001F5F"/>
                </a:solidFill>
                <a:latin typeface="휴먼아미체"/>
                <a:cs typeface="휴먼아미체"/>
              </a:rPr>
              <a:t>링크할</a:t>
            </a:r>
            <a:r>
              <a:rPr sz="2800" spc="-480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675" dirty="0">
                <a:solidFill>
                  <a:srgbClr val="001F5F"/>
                </a:solidFill>
                <a:latin typeface="휴먼아미체"/>
                <a:cs typeface="휴먼아미체"/>
              </a:rPr>
              <a:t>파일</a:t>
            </a:r>
            <a:r>
              <a:rPr sz="2800" spc="675" dirty="0">
                <a:solidFill>
                  <a:srgbClr val="001F5F"/>
                </a:solidFill>
                <a:latin typeface="한컴산뜻돋움"/>
                <a:cs typeface="한컴산뜻돋움"/>
              </a:rPr>
              <a:t>/</a:t>
            </a:r>
            <a:r>
              <a:rPr sz="2800" spc="675" dirty="0">
                <a:solidFill>
                  <a:srgbClr val="001F5F"/>
                </a:solidFill>
                <a:latin typeface="휴먼아미체"/>
                <a:cs typeface="휴먼아미체"/>
              </a:rPr>
              <a:t>주소</a:t>
            </a:r>
            <a:r>
              <a:rPr sz="2800" spc="675" dirty="0">
                <a:solidFill>
                  <a:srgbClr val="001F5F"/>
                </a:solidFill>
                <a:latin typeface="한컴산뜻돋움"/>
                <a:cs typeface="한컴산뜻돋움"/>
              </a:rPr>
              <a:t>"</a:t>
            </a:r>
            <a:r>
              <a:rPr sz="2800" spc="-95" dirty="0">
                <a:solidFill>
                  <a:srgbClr val="001F5F"/>
                </a:solidFill>
                <a:latin typeface="한컴산뜻돋움"/>
                <a:cs typeface="한컴산뜻돋움"/>
              </a:rPr>
              <a:t> </a:t>
            </a:r>
            <a:r>
              <a:rPr sz="2800" spc="225" dirty="0">
                <a:solidFill>
                  <a:srgbClr val="001F5F"/>
                </a:solidFill>
                <a:latin typeface="한컴산뜻돋움"/>
                <a:cs typeface="한컴산뜻돋움"/>
              </a:rPr>
              <a:t>target="</a:t>
            </a:r>
            <a:r>
              <a:rPr sz="2800" spc="225" dirty="0">
                <a:solidFill>
                  <a:srgbClr val="001F5F"/>
                </a:solidFill>
                <a:latin typeface="휴먼아미체"/>
                <a:cs typeface="휴먼아미체"/>
              </a:rPr>
              <a:t>프레임</a:t>
            </a:r>
            <a:r>
              <a:rPr sz="2800" spc="-465" dirty="0">
                <a:solidFill>
                  <a:srgbClr val="001F5F"/>
                </a:solidFill>
                <a:latin typeface="휴먼아미체"/>
                <a:cs typeface="휴먼아미체"/>
              </a:rPr>
              <a:t> </a:t>
            </a:r>
            <a:r>
              <a:rPr sz="2800" spc="170" dirty="0">
                <a:solidFill>
                  <a:srgbClr val="001F5F"/>
                </a:solidFill>
                <a:latin typeface="휴먼아미체"/>
                <a:cs typeface="휴먼아미체"/>
              </a:rPr>
              <a:t>이름</a:t>
            </a:r>
            <a:r>
              <a:rPr sz="2800" spc="170" dirty="0">
                <a:solidFill>
                  <a:srgbClr val="001F5F"/>
                </a:solidFill>
                <a:latin typeface="한컴산뜻돋움"/>
                <a:cs typeface="한컴산뜻돋움"/>
              </a:rPr>
              <a:t>"&gt;...&lt;/A&gt;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2563" y="3150107"/>
            <a:ext cx="2009139" cy="1054735"/>
            <a:chOff x="702563" y="3150107"/>
            <a:chExt cx="2009139" cy="10547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487" y="3182111"/>
              <a:ext cx="1731263" cy="480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63" y="3663077"/>
              <a:ext cx="2008631" cy="5412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075" y="3150107"/>
              <a:ext cx="1487423" cy="6766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65990" y="320040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기본형식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0891" y="3956303"/>
            <a:ext cx="9410065" cy="2848610"/>
            <a:chOff x="1040891" y="3956303"/>
            <a:chExt cx="9410065" cy="28486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92" y="3956303"/>
              <a:ext cx="2954527" cy="25002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891" y="6309359"/>
              <a:ext cx="2954528" cy="4950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3380" y="4114799"/>
              <a:ext cx="2925864" cy="21503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9747" y="6309359"/>
              <a:ext cx="1608442" cy="4894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0459" y="4114799"/>
              <a:ext cx="2960275" cy="21530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0459" y="6309359"/>
              <a:ext cx="2960276" cy="4950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771134" y="6522241"/>
            <a:ext cx="14871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1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459" dirty="0">
                <a:solidFill>
                  <a:srgbClr val="585858"/>
                </a:solidFill>
                <a:latin typeface="휴먼아미체"/>
                <a:cs typeface="휴먼아미체"/>
              </a:rPr>
              <a:t>보유</a:t>
            </a:r>
            <a:r>
              <a:rPr sz="1050" spc="-21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300" dirty="0">
                <a:solidFill>
                  <a:srgbClr val="585858"/>
                </a:solidFill>
                <a:latin typeface="휴먼아미체"/>
                <a:cs typeface="휴먼아미체"/>
              </a:rPr>
              <a:t>사진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17379" y="6516623"/>
            <a:ext cx="219455" cy="2194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18C11F-182A-C9C1-DEB0-8FE1B8BC3B31}"/>
              </a:ext>
            </a:extLst>
          </p:cNvPr>
          <p:cNvSpPr txBox="1"/>
          <p:nvPr/>
        </p:nvSpPr>
        <p:spPr>
          <a:xfrm>
            <a:off x="457200" y="2429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altLang="ko-KR"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IFRAME</a:t>
            </a:r>
            <a:r>
              <a:rPr lang="en-US" altLang="ko-KR"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lang="ko-KR" altLang="en-US"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문서연결</a:t>
            </a:r>
            <a:endParaRPr lang="ko-KR" altLang="en-US" sz="2400" dirty="0">
              <a:latin typeface="나눔고딕 ExtraBold"/>
              <a:cs typeface="나눔고딕 Extra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1CB64-F552-78B1-4B99-765CDF59584B}"/>
              </a:ext>
            </a:extLst>
          </p:cNvPr>
          <p:cNvSpPr txBox="1"/>
          <p:nvPr/>
        </p:nvSpPr>
        <p:spPr>
          <a:xfrm>
            <a:off x="471249" y="958338"/>
            <a:ext cx="11139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아이프레임의 </a:t>
            </a:r>
            <a:r>
              <a:rPr lang="ko-KR" altLang="en-US" b="1" dirty="0" err="1">
                <a:solidFill>
                  <a:srgbClr val="FF0000"/>
                </a:solidFill>
              </a:rPr>
              <a:t>name</a:t>
            </a:r>
            <a:r>
              <a:rPr lang="ko-KR" altLang="en-US" b="1" dirty="0">
                <a:solidFill>
                  <a:srgbClr val="FF0000"/>
                </a:solidFill>
              </a:rPr>
              <a:t> 속성</a:t>
            </a:r>
            <a:r>
              <a:rPr lang="ko-KR" altLang="en-US" dirty="0"/>
              <a:t>을 이용해서 </a:t>
            </a:r>
            <a:r>
              <a:rPr lang="ko-KR" altLang="en-US" b="1" dirty="0">
                <a:solidFill>
                  <a:srgbClr val="FF0000"/>
                </a:solidFill>
              </a:rPr>
              <a:t>아이프레임에 이름</a:t>
            </a:r>
            <a:r>
              <a:rPr lang="ko-KR" altLang="en-US" dirty="0"/>
              <a:t>을 정해주고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A</a:t>
            </a:r>
            <a:r>
              <a:rPr lang="ko-KR" altLang="en-US" dirty="0"/>
              <a:t>&gt;태그의 </a:t>
            </a:r>
            <a:r>
              <a:rPr lang="ko-KR" altLang="en-US" b="1" dirty="0" err="1">
                <a:solidFill>
                  <a:srgbClr val="FF0000"/>
                </a:solidFill>
              </a:rPr>
              <a:t>target속성</a:t>
            </a:r>
            <a:r>
              <a:rPr lang="ko-KR" altLang="en-US" dirty="0" err="1"/>
              <a:t>을</a:t>
            </a:r>
            <a:r>
              <a:rPr lang="ko-KR" altLang="en-US" dirty="0"/>
              <a:t> 이용하여 연결하게 되면 일반 </a:t>
            </a:r>
            <a:r>
              <a:rPr lang="ko-KR" altLang="en-US" dirty="0" err="1"/>
              <a:t>문서에서처럼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링크</a:t>
            </a:r>
            <a:r>
              <a:rPr lang="ko-KR" altLang="en-US" dirty="0"/>
              <a:t>를 클릭했을 때 </a:t>
            </a:r>
            <a:r>
              <a:rPr lang="ko-KR" altLang="en-US" b="1" dirty="0">
                <a:solidFill>
                  <a:srgbClr val="FF0000"/>
                </a:solidFill>
              </a:rPr>
              <a:t>아이프레임 안에 문서내용</a:t>
            </a:r>
            <a:r>
              <a:rPr lang="ko-KR" altLang="en-US" dirty="0"/>
              <a:t>이 나타나게 할 수 있다.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0547D-5020-E06B-2621-162B3AB5D606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참고도서 및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부교제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B902-FDD6-509A-7D5D-9960CF1274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2" y="1392863"/>
            <a:ext cx="2442210" cy="33299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5CF3D6-15B2-6CA6-5FCF-62612B5F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5" y="1392863"/>
            <a:ext cx="2460546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의 HTML5 &amp; CSS3 - 예스24">
            <a:extLst>
              <a:ext uri="{FF2B5EF4-FFF2-40B4-BE49-F238E27FC236}">
                <a16:creationId xmlns:a16="http://schemas.microsoft.com/office/drawing/2014/main" id="{EF50F9B1-A765-A511-4603-E33073EA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72" y="1392863"/>
            <a:ext cx="2575307" cy="33299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8C38D5-53CA-FE7A-251A-C27E9558535F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B2FBAC-7F23-7D3B-CE15-B5E701BA2265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F284-18C9-838C-6F65-A0632628F07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803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626BB-6432-82C7-AC21-05F1BEC890D6}"/>
              </a:ext>
            </a:extLst>
          </p:cNvPr>
          <p:cNvSpPr txBox="1"/>
          <p:nvPr/>
        </p:nvSpPr>
        <p:spPr>
          <a:xfrm>
            <a:off x="505118" y="1636070"/>
            <a:ext cx="8027695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요소와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특징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줄 바꿈 현상 유무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 width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적용 유무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margin-top, margin-bottom, padding-top, padding-bottom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적용 유무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Block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줄 바꿈 현상이 일어나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콘텐츠가 정렬되는 태그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Inline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요소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줄 바꿈 현상이 일어나지 않아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콘텐츠가 정렬되는 태그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CB44B-2A81-A4BF-39EE-76D6A1E0779A}"/>
              </a:ext>
            </a:extLst>
          </p:cNvPr>
          <p:cNvSpPr txBox="1"/>
          <p:nvPr/>
        </p:nvSpPr>
        <p:spPr>
          <a:xfrm>
            <a:off x="306648" y="9621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 </a:t>
            </a:r>
            <a:r>
              <a:rPr lang="ko-KR" altLang="en-US" sz="2400" dirty="0"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요소와 </a:t>
            </a:r>
            <a:r>
              <a:rPr lang="en-US" altLang="ko-KR" sz="2400" dirty="0"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 </a:t>
            </a:r>
            <a:r>
              <a:rPr lang="ko-KR" altLang="en-US" sz="2400" dirty="0">
                <a:solidFill>
                  <a:srgbClr val="4576B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endParaRPr lang="ko-KR" altLang="en-US" sz="2400" dirty="0">
              <a:solidFill>
                <a:srgbClr val="4576B8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CDFA91-1A8C-FDD5-A693-9E28764531CB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90D3ED-A573-BB2E-FD14-221C97CCA064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0CAA9-A4B8-A206-66B0-D1084D8B95D4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15357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BFD0C-C384-3D07-4854-A089CCF0333D}"/>
              </a:ext>
            </a:extLst>
          </p:cNvPr>
          <p:cNvSpPr txBox="1"/>
          <p:nvPr/>
        </p:nvSpPr>
        <p:spPr>
          <a:xfrm>
            <a:off x="402365" y="4718143"/>
            <a:ext cx="802769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갖고 있는 태그와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갖고 있는 태그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12ACD-573A-F079-1A57-C6A2A8B1DE49}"/>
              </a:ext>
            </a:extLst>
          </p:cNvPr>
          <p:cNvSpPr txBox="1"/>
          <p:nvPr/>
        </p:nvSpPr>
        <p:spPr>
          <a:xfrm>
            <a:off x="7283237" y="585536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7ACF93-D297-EFE2-4649-F0ACC3A17253}"/>
              </a:ext>
            </a:extLst>
          </p:cNvPr>
          <p:cNvGrpSpPr/>
          <p:nvPr/>
        </p:nvGrpSpPr>
        <p:grpSpPr>
          <a:xfrm>
            <a:off x="493169" y="1105618"/>
            <a:ext cx="7995617" cy="3253616"/>
            <a:chOff x="628636" y="1881017"/>
            <a:chExt cx="7995617" cy="3253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3F3F8E-6151-34AA-0B66-24A71C454E89}"/>
                </a:ext>
              </a:extLst>
            </p:cNvPr>
            <p:cNvSpPr txBox="1"/>
            <p:nvPr/>
          </p:nvSpPr>
          <p:spPr>
            <a:xfrm>
              <a:off x="4383110" y="1881017"/>
              <a:ext cx="2848848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89013">
                <a:lnSpc>
                  <a:spcPct val="150000"/>
                </a:lnSpc>
                <a:spcBef>
                  <a:spcPts val="600"/>
                </a:spcBef>
                <a:buClr>
                  <a:srgbClr val="7C68AD"/>
                </a:buClr>
                <a:tabLst>
                  <a:tab pos="92075" algn="l"/>
                </a:tabLst>
              </a:pPr>
              <a:r>
                <a:rPr lang="en-US" altLang="ko-KR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Block </a:t>
              </a:r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요소와 </a:t>
              </a:r>
              <a:r>
                <a:rPr lang="en-US" altLang="ko-KR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Inline </a:t>
              </a:r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요소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F9B6181-EF49-B7E8-4D3A-E8CDD3A03549}"/>
                </a:ext>
              </a:extLst>
            </p:cNvPr>
            <p:cNvSpPr/>
            <p:nvPr/>
          </p:nvSpPr>
          <p:spPr>
            <a:xfrm>
              <a:off x="628636" y="2042995"/>
              <a:ext cx="3567444" cy="3091638"/>
            </a:xfrm>
            <a:prstGeom prst="roundRect">
              <a:avLst>
                <a:gd name="adj" fmla="val 2961"/>
              </a:avLst>
            </a:prstGeom>
            <a:noFill/>
            <a:ln>
              <a:solidFill>
                <a:srgbClr val="8A77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&lt;!- - Block </a:t>
              </a:r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요소 </a:t>
              </a: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-&gt;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&lt;p&gt;Hello World&lt;/p&gt;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&lt;p&gt;Hello World&lt;/p&gt;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&lt;p&gt;Hello World&lt;/p&gt;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&lt;!- - Inline </a:t>
              </a:r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요소 </a:t>
              </a: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583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-&gt;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&lt;span&gt;Nice to meet you&lt;/span&gt;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&lt;span&gt;Nice to meet you&lt;/span&gt;</a:t>
              </a:r>
            </a:p>
            <a:p>
              <a:pPr defTabSz="989013">
                <a:spcBef>
                  <a:spcPts val="600"/>
                </a:spcBef>
                <a:buClr>
                  <a:srgbClr val="7C68AD"/>
                </a:buClr>
                <a:tabLst>
                  <a:tab pos="358775" algn="l"/>
                </a:tabLst>
              </a:pPr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&lt;span&gt;Nice to meet you&lt;/span&gt;</a:t>
              </a:r>
              <a:endPara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04E306-A84A-B62A-32DB-C860DE05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217" y="2289419"/>
              <a:ext cx="4181036" cy="17179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82DC9A-71C0-D816-CAC5-99DAB544E0B0}"/>
                </a:ext>
              </a:extLst>
            </p:cNvPr>
            <p:cNvSpPr txBox="1"/>
            <p:nvPr/>
          </p:nvSpPr>
          <p:spPr>
            <a:xfrm>
              <a:off x="7434619" y="4007393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그림 </a:t>
              </a:r>
              <a:r>
                <a:rPr lang="en-US" altLang="ko-KR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3-16</a:t>
              </a:r>
              <a:endPara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C355168-582D-1AB3-01D8-47D70C26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1" y="5155793"/>
            <a:ext cx="6807516" cy="10689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9BE42B-CAA0-D6A7-849D-5A07D1C9E1AA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71C943-98E3-EFB9-EEA6-5676D99369E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C43AA-EF13-4102-8BC7-D30F5950E53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51460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A9C55-9863-8ECD-718F-5344AF12ACA2}"/>
              </a:ext>
            </a:extLst>
          </p:cNvPr>
          <p:cNvSpPr txBox="1"/>
          <p:nvPr/>
        </p:nvSpPr>
        <p:spPr>
          <a:xfrm>
            <a:off x="458810" y="1165271"/>
            <a:ext cx="802769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A77BB"/>
              </a:buClr>
              <a:buFont typeface="Arial" panose="020B0604020202020204" pitchFamily="34" charset="0"/>
              <a:buChar char="•"/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요소와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 파악의 중요성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6E92101-46F3-DFAE-25A1-DC0FF9EAB264}"/>
              </a:ext>
            </a:extLst>
          </p:cNvPr>
          <p:cNvSpPr/>
          <p:nvPr/>
        </p:nvSpPr>
        <p:spPr>
          <a:xfrm>
            <a:off x="532166" y="1738197"/>
            <a:ext cx="3960812" cy="2363928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&lt;nav&gt;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&lt;ul&gt;</a:t>
            </a:r>
          </a:p>
          <a:p>
            <a:pPr defTabSz="630238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&gt;&lt;/li&gt;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630238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&gt;&lt;/li&gt;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630238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&lt;li&gt;&lt;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href=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"#"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&gt;&lt;/li&gt;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&lt;/ul&gt;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&lt;/nav&gt;</a:t>
            </a: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E58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04F1A-2DA4-B6CE-B2F8-FA19F9BDB356}"/>
              </a:ext>
            </a:extLst>
          </p:cNvPr>
          <p:cNvSpPr txBox="1"/>
          <p:nvPr/>
        </p:nvSpPr>
        <p:spPr>
          <a:xfrm>
            <a:off x="4837465" y="1508215"/>
            <a:ext cx="284884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9013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tabLst>
                <a:tab pos="92075" algn="l"/>
              </a:tabLst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A91F3-7E1B-1EB8-0BC4-A7EF25FD3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34" y="1998661"/>
            <a:ext cx="2296200" cy="18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0AD92-AC4A-B758-B238-DF00F8280CEE}"/>
              </a:ext>
            </a:extLst>
          </p:cNvPr>
          <p:cNvSpPr txBox="1"/>
          <p:nvPr/>
        </p:nvSpPr>
        <p:spPr>
          <a:xfrm>
            <a:off x="6286524" y="390927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3-17</a:t>
            </a:r>
            <a:endParaRPr lang="ko-KR" altLang="en-US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30DE1-70B1-469F-BC33-309E45C35004}"/>
              </a:ext>
            </a:extLst>
          </p:cNvPr>
          <p:cNvSpPr txBox="1"/>
          <p:nvPr/>
        </p:nvSpPr>
        <p:spPr>
          <a:xfrm>
            <a:off x="426096" y="4245005"/>
            <a:ext cx="8027695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563">
              <a:lnSpc>
                <a:spcPct val="150000"/>
              </a:lnSpc>
              <a:buClr>
                <a:srgbClr val="8A77BB"/>
              </a:buClr>
            </a:pP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&lt;li&gt;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태그는 줄 바꿈 현상이 일어나기 때문에 위처럼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콘텐츠가 정렬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 x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축 방향으로 정렬된 메뉴 버튼을 만들고 싶다면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태그의 성격을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Inline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요소로 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바꿔야 함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 때 사용하는 속성이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언어의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display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태그의 성격은 웹 사이트 레이아웃 작업에 영향을 미치기 때문에 어느 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</a:p>
          <a:p>
            <a:pPr defTabSz="182563">
              <a:lnSpc>
                <a:spcPct val="150000"/>
              </a:lnSpc>
              <a:buClr>
                <a:srgbClr val="8A77BB"/>
              </a:buClr>
            </a:pP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태그가 어떤 혈액형을 갖고 있는지 파악하는 것이 중요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B525F0-5D9C-AD46-8E42-011AA8AD7F09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334741-A093-9F2A-4068-1C87816F4DBD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3A627-DE96-12C1-6EE1-B0FBF02B6CB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56256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35A918-8919-3FA0-DF58-6B5B6E838EA9}"/>
              </a:ext>
            </a:extLst>
          </p:cNvPr>
          <p:cNvSpPr/>
          <p:nvPr/>
        </p:nvSpPr>
        <p:spPr>
          <a:xfrm>
            <a:off x="402342" y="1298453"/>
            <a:ext cx="7921625" cy="4650902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&lt;!DOCTYPE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&lt;title&gt;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기초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&lt;/title&gt;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&lt;!- - display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속성으로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성격을 변경할 수 있습니다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-- 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717550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li {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display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}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&lt;/html&gt;</a:t>
            </a: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E58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35A857-C9C7-3F79-5885-333DBFEDD775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25CFED-4E5C-11ED-BE82-DBEFD3B10BEC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01EA2-1629-62AE-2E3E-D5A58DD43027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96890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67472C-2E8F-FB72-BD29-9670DE621FE6}"/>
              </a:ext>
            </a:extLst>
          </p:cNvPr>
          <p:cNvSpPr txBox="1"/>
          <p:nvPr/>
        </p:nvSpPr>
        <p:spPr>
          <a:xfrm>
            <a:off x="306648" y="319086"/>
            <a:ext cx="73133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공간을 정의하는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테그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CC88EB-A33C-54ED-1C52-8533DEA146D4}"/>
              </a:ext>
            </a:extLst>
          </p:cNvPr>
          <p:cNvSpPr/>
          <p:nvPr/>
        </p:nvSpPr>
        <p:spPr>
          <a:xfrm>
            <a:off x="537810" y="1315387"/>
            <a:ext cx="7921625" cy="4650902"/>
          </a:xfrm>
          <a:prstGeom prst="roundRect">
            <a:avLst>
              <a:gd name="adj" fmla="val 2961"/>
            </a:avLst>
          </a:prstGeom>
          <a:noFill/>
          <a:ln>
            <a:solidFill>
              <a:srgbClr val="8A7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&lt;!DOCTYPE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&lt;html&gt;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&lt;title&gt;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기초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&lt;/title&gt;</a:t>
            </a:r>
          </a:p>
          <a:p>
            <a:pPr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&lt;!- - display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속성으로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 </a:t>
            </a:r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태그의 성격을 변경할 수 있습니다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58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-- 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717550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li {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display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inline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}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&lt;/body&gt;</a:t>
            </a:r>
          </a:p>
          <a:p>
            <a:pPr defTabSz="989013">
              <a:spcBef>
                <a:spcPts val="600"/>
              </a:spcBef>
              <a:buClr>
                <a:srgbClr val="7C68AD"/>
              </a:buClr>
              <a:tabLst>
                <a:tab pos="358775" algn="l"/>
              </a:tabLst>
            </a:pPr>
            <a:r>
              <a:rPr lang="en-US" altLang="ko-KR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&lt;/html&gt;</a:t>
            </a:r>
            <a:endParaRPr lang="ko-KR" altLang="en-US" sz="16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E58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08E7FD-CC29-2438-FA66-54160EF0917E}"/>
              </a:ext>
            </a:extLst>
          </p:cNvPr>
          <p:cNvGrpSpPr/>
          <p:nvPr/>
        </p:nvGrpSpPr>
        <p:grpSpPr>
          <a:xfrm>
            <a:off x="4320984" y="3867837"/>
            <a:ext cx="4011378" cy="1961338"/>
            <a:chOff x="9306046" y="6585995"/>
            <a:chExt cx="4710896" cy="23033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904A70B-11F3-6880-A5C5-03DCF9B80ECA}"/>
                </a:ext>
              </a:extLst>
            </p:cNvPr>
            <p:cNvSpPr/>
            <p:nvPr/>
          </p:nvSpPr>
          <p:spPr>
            <a:xfrm>
              <a:off x="9306046" y="6585995"/>
              <a:ext cx="4710896" cy="2303362"/>
            </a:xfrm>
            <a:prstGeom prst="rect">
              <a:avLst/>
            </a:prstGeom>
            <a:solidFill>
              <a:srgbClr val="B5A8D3"/>
            </a:solidFill>
            <a:ln w="28575">
              <a:solidFill>
                <a:srgbClr val="664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CBBE5B5-DDE7-07CA-8987-62823CDDC688}"/>
                </a:ext>
              </a:extLst>
            </p:cNvPr>
            <p:cNvGrpSpPr/>
            <p:nvPr/>
          </p:nvGrpSpPr>
          <p:grpSpPr>
            <a:xfrm>
              <a:off x="9453762" y="6668372"/>
              <a:ext cx="4186631" cy="2053545"/>
              <a:chOff x="9592659" y="5707673"/>
              <a:chExt cx="4186631" cy="205354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C67FC3-C885-A38A-0562-3A7D9705CA85}"/>
                  </a:ext>
                </a:extLst>
              </p:cNvPr>
              <p:cNvSpPr txBox="1"/>
              <p:nvPr/>
            </p:nvSpPr>
            <p:spPr>
              <a:xfrm>
                <a:off x="9592659" y="5707673"/>
                <a:ext cx="2848848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89013">
                  <a:lnSpc>
                    <a:spcPct val="150000"/>
                  </a:lnSpc>
                  <a:spcBef>
                    <a:spcPts val="600"/>
                  </a:spcBef>
                  <a:buClr>
                    <a:srgbClr val="7C68AD"/>
                  </a:buClr>
                  <a:tabLst>
                    <a:tab pos="92075" algn="l"/>
                  </a:tabLst>
                </a:pPr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664E9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</a:t>
                </a:r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664E9C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실행 결과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92D7F-7B9D-C0C4-DA9E-920E0543D5A0}"/>
                  </a:ext>
                </a:extLst>
              </p:cNvPr>
              <p:cNvSpPr txBox="1"/>
              <p:nvPr/>
            </p:nvSpPr>
            <p:spPr>
              <a:xfrm>
                <a:off x="12668689" y="7391886"/>
                <a:ext cx="1080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그림 </a:t>
                </a:r>
                <a:r>
                  <a:rPr lang="en-US" altLang="ko-KR" spc="-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3-18</a:t>
                </a:r>
                <a:endParaRPr lang="ko-KR" altLang="en-US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C18CAF0-E3EF-908D-ABF2-2797860FA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7690" y="6322654"/>
                <a:ext cx="3921600" cy="101526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D39125-18EE-C84F-9B5B-009EB14A5987}"/>
              </a:ext>
            </a:extLst>
          </p:cNvPr>
          <p:cNvCxnSpPr/>
          <p:nvPr/>
        </p:nvCxnSpPr>
        <p:spPr>
          <a:xfrm>
            <a:off x="0" y="649332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2A0482-2004-050F-9597-E0C9780A7D98}"/>
              </a:ext>
            </a:extLst>
          </p:cNvPr>
          <p:cNvSpPr txBox="1"/>
          <p:nvPr/>
        </p:nvSpPr>
        <p:spPr>
          <a:xfrm>
            <a:off x="9280070" y="6553201"/>
            <a:ext cx="282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i="1" dirty="0" err="1"/>
              <a:t>HojinLee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/</a:t>
            </a:r>
            <a:r>
              <a:rPr lang="en-US" altLang="ko-KR" sz="1000" i="1" dirty="0" err="1"/>
              <a:t>jinydev</a:t>
            </a:r>
            <a:endParaRPr lang="ko-KR" altLang="en-US" sz="1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2DF6A-1615-557B-A547-B64D5CE61A4B}"/>
              </a:ext>
            </a:extLst>
          </p:cNvPr>
          <p:cNvSpPr txBox="1"/>
          <p:nvPr/>
        </p:nvSpPr>
        <p:spPr>
          <a:xfrm>
            <a:off x="87087" y="6553202"/>
            <a:ext cx="3853544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웹사이트 구축을 위한 </a:t>
            </a:r>
            <a:r>
              <a:rPr lang="en-US" altLang="ko-KR" sz="1000" dirty="0"/>
              <a:t>HTML / CSS /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 </a:t>
            </a:r>
            <a:r>
              <a:rPr lang="ko-KR" altLang="en-US" sz="10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57537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3576</Words>
  <Application>Microsoft Office PowerPoint</Application>
  <PresentationFormat>와이드스크린</PresentationFormat>
  <Paragraphs>488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KoPubWorld돋움체 Bold</vt:lpstr>
      <vt:lpstr>굴림</vt:lpstr>
      <vt:lpstr>나눔고딕</vt:lpstr>
      <vt:lpstr>나눔고딕 ExtraBold</vt:lpstr>
      <vt:lpstr>나눔스퀘어</vt:lpstr>
      <vt:lpstr>나눔스퀘어 Bold</vt:lpstr>
      <vt:lpstr>맑은 고딕</vt:lpstr>
      <vt:lpstr>한컴산뜻돋움</vt:lpstr>
      <vt:lpstr>휴먼아미체</vt:lpstr>
      <vt:lpstr>Arial</vt:lpstr>
      <vt:lpstr>Times New Roman</vt:lpstr>
      <vt:lpstr>Office 테마</vt:lpstr>
      <vt:lpstr>PowerPoint 프레젠테이션</vt:lpstr>
      <vt:lpstr>01[HTML+CSS+ JAVASCRIPT] 영역테그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시멘틱테그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아이프레임 태그</vt:lpstr>
      <vt:lpstr>(Inline Frame) 인라인프레임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아이프레임으로 유튜브 동영상 삽입하기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32</cp:revision>
  <dcterms:created xsi:type="dcterms:W3CDTF">2023-02-26T07:55:58Z</dcterms:created>
  <dcterms:modified xsi:type="dcterms:W3CDTF">2023-05-12T06:55:55Z</dcterms:modified>
</cp:coreProperties>
</file>